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30" r:id="rId14"/>
    <p:sldId id="268" r:id="rId15"/>
    <p:sldId id="331" r:id="rId16"/>
    <p:sldId id="332" r:id="rId17"/>
    <p:sldId id="314" r:id="rId18"/>
    <p:sldId id="315" r:id="rId19"/>
    <p:sldId id="333" r:id="rId20"/>
    <p:sldId id="316" r:id="rId21"/>
    <p:sldId id="317" r:id="rId22"/>
    <p:sldId id="274" r:id="rId23"/>
    <p:sldId id="275" r:id="rId24"/>
    <p:sldId id="276" r:id="rId25"/>
    <p:sldId id="277" r:id="rId26"/>
    <p:sldId id="278" r:id="rId27"/>
    <p:sldId id="334" r:id="rId28"/>
    <p:sldId id="280" r:id="rId29"/>
    <p:sldId id="281" r:id="rId30"/>
    <p:sldId id="282" r:id="rId31"/>
    <p:sldId id="283" r:id="rId32"/>
    <p:sldId id="284" r:id="rId33"/>
    <p:sldId id="335" r:id="rId34"/>
    <p:sldId id="318" r:id="rId35"/>
    <p:sldId id="287" r:id="rId36"/>
    <p:sldId id="288" r:id="rId37"/>
    <p:sldId id="340" r:id="rId38"/>
    <p:sldId id="290" r:id="rId39"/>
    <p:sldId id="291" r:id="rId40"/>
    <p:sldId id="319" r:id="rId41"/>
    <p:sldId id="293" r:id="rId42"/>
    <p:sldId id="294" r:id="rId43"/>
    <p:sldId id="295" r:id="rId44"/>
    <p:sldId id="296" r:id="rId45"/>
    <p:sldId id="341" r:id="rId46"/>
    <p:sldId id="300" r:id="rId47"/>
    <p:sldId id="301" r:id="rId48"/>
    <p:sldId id="302" r:id="rId49"/>
    <p:sldId id="303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35" userDrawn="1">
          <p15:clr>
            <a:srgbClr val="A4A3A4"/>
          </p15:clr>
        </p15:guide>
        <p15:guide id="5" orient="horz" pos="39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B760"/>
    <a:srgbClr val="29496B"/>
    <a:srgbClr val="0001C9"/>
    <a:srgbClr val="2D8651"/>
    <a:srgbClr val="963F33"/>
    <a:srgbClr val="CF8176"/>
    <a:srgbClr val="CB4F18"/>
    <a:srgbClr val="7EB761"/>
    <a:srgbClr val="757171"/>
    <a:srgbClr val="379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20" autoAdjust="0"/>
    <p:restoredTop sz="86338" autoAdjust="0"/>
  </p:normalViewPr>
  <p:slideViewPr>
    <p:cSldViewPr snapToGrid="0" snapToObjects="1">
      <p:cViewPr varScale="1">
        <p:scale>
          <a:sx n="95" d="100"/>
          <a:sy n="95" d="100"/>
        </p:scale>
        <p:origin x="630" y="84"/>
      </p:cViewPr>
      <p:guideLst>
        <p:guide orient="horz" pos="696"/>
        <p:guide pos="143"/>
        <p:guide pos="7535"/>
        <p:guide orient="horz" pos="3984"/>
      </p:guideLst>
    </p:cSldViewPr>
  </p:slideViewPr>
  <p:outlineViewPr>
    <p:cViewPr>
      <p:scale>
        <a:sx n="33" d="100"/>
        <a:sy n="33" d="100"/>
      </p:scale>
      <p:origin x="0" y="-35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3C119-78A7-1246-8D8F-33AEF65602F7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58E12-B52C-6D4C-AFCC-CA08695984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05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682F0-DFDD-9D47-904F-863866E342F8}" type="datetimeFigureOut">
              <a:rPr lang="en-US" smtClean="0"/>
              <a:pPr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A54F2-9768-BB4D-944F-81B872D1A08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0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ps.gsfc.nasa.gov/Documents/FileNamingConventionForPrecipitationProductsForGPMMissionV1.4.pdf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764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spcBef>
                <a:spcPts val="400"/>
              </a:spcBef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Spatial Coverage and Resolution:</a:t>
            </a:r>
          </a:p>
          <a:p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-180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to 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, 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S-35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N</a:t>
            </a:r>
          </a:p>
          <a:p>
            <a:r>
              <a:rPr lang="en-US" sz="1200" dirty="0"/>
              <a:t>	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Swath: 760 km (</a:t>
            </a:r>
            <a:r>
              <a:rPr lang="en-US" sz="1200" dirty="0"/>
              <a:t>878 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km after 8/2001) 	Spatial resolution: </a:t>
            </a:r>
            <a:r>
              <a:rPr lang="en-US" sz="1200" dirty="0">
                <a:latin typeface="Arial" charset="0"/>
                <a:cs typeface="Arial" charset="0"/>
              </a:rPr>
              <a:t>5 to 45 km   	(channel-dependent)</a:t>
            </a:r>
          </a:p>
          <a:p>
            <a:r>
              <a:rPr lang="en-US" sz="1200" dirty="0">
                <a:latin typeface="Arial" charset="0"/>
                <a:cs typeface="Arial" charset="0"/>
              </a:rPr>
              <a:t>       Vertical Resolution:  </a:t>
            </a:r>
          </a:p>
          <a:p>
            <a:r>
              <a:rPr lang="en-US" sz="1050" dirty="0"/>
              <a:t>	.5 km from surface to 4 km </a:t>
            </a:r>
            <a:br>
              <a:rPr lang="en-US" sz="1050" dirty="0"/>
            </a:br>
            <a:r>
              <a:rPr lang="en-US" sz="1050" dirty="0"/>
              <a:t>	1.0 km from 4 to 6 km </a:t>
            </a:r>
            <a:br>
              <a:rPr lang="en-US" sz="1050" dirty="0"/>
            </a:br>
            <a:r>
              <a:rPr lang="en-US" sz="1050" dirty="0"/>
              <a:t>	2.0 km from 6 to 10 km </a:t>
            </a:r>
            <a:br>
              <a:rPr lang="en-US" sz="1050" dirty="0"/>
            </a:br>
            <a:r>
              <a:rPr lang="en-US" sz="1050" dirty="0"/>
              <a:t>	4.0 km from 10 to 18 km</a:t>
            </a: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Temporal Coverage and Resolution: </a:t>
            </a:r>
          </a:p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Nov. 27,1998 - Oct 7, 2014</a:t>
            </a: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    	~12 hour revisit time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3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spcBef>
                <a:spcPts val="400"/>
              </a:spcBef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Spatial Coverage and Resolution:</a:t>
            </a:r>
          </a:p>
          <a:p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-180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to 180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, 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S-35</a:t>
            </a:r>
            <a:r>
              <a:rPr lang="en-US" sz="1200" dirty="0">
                <a:latin typeface="Arial" charset="0"/>
                <a:cs typeface="Arial" charset="0"/>
              </a:rPr>
              <a:t>°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N</a:t>
            </a:r>
          </a:p>
          <a:p>
            <a:r>
              <a:rPr lang="en-US" sz="1200" dirty="0"/>
              <a:t>	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Swath: 760 km (</a:t>
            </a:r>
            <a:r>
              <a:rPr lang="en-US" sz="1200" dirty="0"/>
              <a:t>878 </a:t>
            </a: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km after 8/2001) 	Spatial resolution: </a:t>
            </a:r>
            <a:r>
              <a:rPr lang="en-US" sz="1200" dirty="0">
                <a:latin typeface="Arial" charset="0"/>
                <a:cs typeface="Arial" charset="0"/>
              </a:rPr>
              <a:t>5 to 45 km   	(channel-dependent)</a:t>
            </a:r>
          </a:p>
          <a:p>
            <a:r>
              <a:rPr lang="en-US" sz="1200" dirty="0">
                <a:latin typeface="Arial" charset="0"/>
                <a:cs typeface="Arial" charset="0"/>
              </a:rPr>
              <a:t>       Vertical Resolution:  </a:t>
            </a:r>
          </a:p>
          <a:p>
            <a:r>
              <a:rPr lang="en-US" sz="1050" dirty="0"/>
              <a:t>	.5 km from surface to 4 km </a:t>
            </a:r>
            <a:br>
              <a:rPr lang="en-US" sz="1050" dirty="0"/>
            </a:br>
            <a:r>
              <a:rPr lang="en-US" sz="1050" dirty="0"/>
              <a:t>	1.0 km from 4 to 6 km </a:t>
            </a:r>
            <a:br>
              <a:rPr lang="en-US" sz="1050" dirty="0"/>
            </a:br>
            <a:r>
              <a:rPr lang="en-US" sz="1050" dirty="0"/>
              <a:t>	2.0 km from 6 to 10 km </a:t>
            </a:r>
            <a:br>
              <a:rPr lang="en-US" sz="1050" dirty="0"/>
            </a:br>
            <a:r>
              <a:rPr lang="en-US" sz="1050" dirty="0"/>
              <a:t>	4.0 km from 10 to 18 km</a:t>
            </a: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Temporal Coverage and Resolution: </a:t>
            </a:r>
          </a:p>
          <a:p>
            <a:pPr lvl="0">
              <a:buSzPct val="100000"/>
            </a:pPr>
            <a:endParaRPr lang="en-US" sz="1200" dirty="0">
              <a:solidFill>
                <a:srgbClr val="000000"/>
              </a:solidFill>
              <a:sym typeface="Arial"/>
              <a:rtl val="0"/>
            </a:endParaRP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	Nov. 27,1998 - Oct 7, 2014</a:t>
            </a:r>
          </a:p>
          <a:p>
            <a:pPr lvl="0">
              <a:buSzPct val="100000"/>
            </a:pPr>
            <a:r>
              <a:rPr lang="en-US" sz="1200" dirty="0">
                <a:solidFill>
                  <a:srgbClr val="000000"/>
                </a:solidFill>
                <a:sym typeface="Arial"/>
                <a:rtl val="0"/>
              </a:rPr>
              <a:t>     	~12 hour revisit time</a:t>
            </a:r>
            <a:endParaRPr lang="en-US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25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GMI and DPR provide improved reference standard for inter-calibration of constellation precipitation measurements compared to TMI/PR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Better accuracy of measurements for GMI &amp; DPR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GMI has Higher spatial resolution than TMI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Improved light rain and snow</a:t>
            </a:r>
            <a:r>
              <a:rPr lang="en-US" sz="1600" baseline="0" dirty="0"/>
              <a:t> </a:t>
            </a:r>
            <a:r>
              <a:rPr lang="en-US" sz="1600" dirty="0"/>
              <a:t>detection in GPM (TRMM can not detect rainfall &lt;0.5 mm/</a:t>
            </a:r>
            <a:r>
              <a:rPr lang="en-US" sz="1600" dirty="0" err="1"/>
              <a:t>hr</a:t>
            </a:r>
            <a:r>
              <a:rPr lang="en-US" sz="1600" dirty="0"/>
              <a:t>)</a:t>
            </a:r>
            <a:endParaRPr lang="en-US" sz="700" dirty="0"/>
          </a:p>
          <a:p>
            <a:pPr marL="285750" indent="-285750">
              <a:buSzPct val="100000"/>
              <a:buFont typeface="Arial"/>
              <a:buChar char="•"/>
            </a:pPr>
            <a:r>
              <a:rPr lang="en-US" sz="1600" dirty="0"/>
              <a:t>DPR has better identification of liquid, ice, mixed-phase precipitation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36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TRMM has ended, but it’s important to learn about TRMM data because: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0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DPR Ku-only/ 2A-Ku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DPR </a:t>
            </a:r>
            <a:r>
              <a:rPr lang="en-US" sz="1200" dirty="0" err="1"/>
              <a:t>Ka</a:t>
            </a:r>
            <a:r>
              <a:rPr lang="en-US" sz="1200" dirty="0"/>
              <a:t>-only/2A-Ka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DPR KU &amp;</a:t>
            </a:r>
            <a:r>
              <a:rPr lang="en-US" sz="1200" baseline="0" dirty="0"/>
              <a:t> </a:t>
            </a:r>
            <a:r>
              <a:rPr lang="en-US" sz="1200" baseline="0" dirty="0" err="1"/>
              <a:t>Ka</a:t>
            </a:r>
            <a:r>
              <a:rPr lang="en-US" sz="1200" baseline="0" dirty="0"/>
              <a:t>/</a:t>
            </a:r>
          </a:p>
          <a:p>
            <a:pPr algn="l"/>
            <a:r>
              <a:rPr lang="en-US" sz="1200" dirty="0"/>
              <a:t>2A-DPR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16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85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pmm.nasa.gov</a:t>
            </a:r>
            <a:r>
              <a:rPr lang="en-US" dirty="0"/>
              <a:t>/category/keywords/</a:t>
            </a:r>
            <a:r>
              <a:rPr lang="en-US" dirty="0" err="1"/>
              <a:t>imerg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9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Learn more: </a:t>
            </a:r>
            <a:r>
              <a:rPr lang="en-US" dirty="0">
                <a:hlinkClick r:id="rId3"/>
              </a:rPr>
              <a:t>http://pps.gsfc.nasa.gov/Documents/FileNamingConventionForPrecipitationProductsForGPMMissionV1.4.pdf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5473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6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8250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200" dirty="0"/>
              <a:t>Home of all the information related to TRMM and GPM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r>
              <a:rPr lang="en-US" sz="1200" dirty="0"/>
              <a:t>Links to Data Documentation and Access</a:t>
            </a:r>
          </a:p>
          <a:p>
            <a:pPr marL="285750" indent="-285750">
              <a:buFont typeface="Arial"/>
              <a:buChar char="•"/>
            </a:pPr>
            <a:endParaRPr lang="en-US" sz="1200" dirty="0"/>
          </a:p>
          <a:p>
            <a:pPr marL="285750" indent="-285750">
              <a:buFont typeface="Arial"/>
              <a:buChar char="•"/>
            </a:pPr>
            <a:endParaRPr lang="en-US" sz="11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8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0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2874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0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29323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05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470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0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035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Shape 6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5716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55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hourly rain rate June 15, 2014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DA54F2-9768-BB4D-944F-81B872D1A08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86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lang="en-US" sz="120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Inferred indirectly from emitted Infrared radiation by clouds </a:t>
            </a:r>
            <a:r>
              <a:rPr lang="en-US" sz="1200" b="1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(Passive Remote Sensing)</a:t>
            </a:r>
          </a:p>
          <a:p>
            <a:pPr lvl="0">
              <a:buClr>
                <a:srgbClr val="0000FF"/>
              </a:buClr>
              <a:buSzPct val="60000"/>
            </a:pPr>
            <a:endParaRPr lang="en-US" sz="1200" dirty="0">
              <a:solidFill>
                <a:srgbClr val="000000"/>
              </a:solidFill>
              <a:latin typeface="+mn-lt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839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6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NASA Satellites TRMM and GPM use K-band radar</a:t>
            </a:r>
          </a:p>
          <a:p>
            <a:r>
              <a:rPr lang="en-US" dirty="0"/>
              <a:t>K-band generally has a frequency range within 27-40 GHz and 12-18 GHz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1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The first satellite mission dedicated to measuring tropical and subtropical rainfall - Launched on 27 November 1997 and ended on 15 April 2015</a:t>
            </a:r>
          </a:p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First satellite to carry a microwave Precipitation Radar</a:t>
            </a:r>
          </a:p>
          <a:p>
            <a:pPr marL="0" indent="0" algn="l">
              <a:buSzPct val="100000"/>
              <a:buFont typeface="Arial"/>
              <a:buNone/>
            </a:pPr>
            <a:r>
              <a:rPr lang="en-US" sz="1200" dirty="0">
                <a:solidFill>
                  <a:srgbClr val="000000"/>
                </a:solidFill>
                <a:effectLst/>
                <a:latin typeface="Arial" charset="0"/>
                <a:cs typeface="Arial" charset="0"/>
              </a:rPr>
              <a:t>Predecessor to Global Precipitation Measurement (GPM)</a:t>
            </a:r>
            <a:endParaRPr lang="en-US" sz="1200" dirty="0">
              <a:solidFill>
                <a:srgbClr val="000000"/>
              </a:solidFill>
              <a:effectLst/>
              <a:latin typeface="Arial" charset="0"/>
              <a:cs typeface="Arial Bold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40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4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88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63329" r="8769" b="5508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3200">
                <a:latin typeface="+mn-lt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50" y="4923727"/>
            <a:ext cx="1573874" cy="1573874"/>
          </a:xfrm>
          <a:prstGeom prst="rect">
            <a:avLst/>
          </a:prstGeom>
        </p:spPr>
      </p:pic>
      <p:sp>
        <p:nvSpPr>
          <p:cNvPr id="1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868574" y="5636267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868574" y="6172083"/>
            <a:ext cx="9598611" cy="439738"/>
          </a:xfrm>
        </p:spPr>
        <p:txBody>
          <a:bodyPr anchor="ctr">
            <a:noAutofit/>
          </a:bodyPr>
          <a:lstStyle>
            <a:lvl1pPr marL="146278" indent="0">
              <a:buFontTx/>
              <a:buNone/>
              <a:defRPr sz="2000">
                <a:latin typeface="+mn-lt"/>
              </a:defRPr>
            </a:lvl1pPr>
            <a:lvl2pPr marL="365696" indent="0">
              <a:buFontTx/>
              <a:buNone/>
              <a:defRPr sz="1600">
                <a:latin typeface="+mn-lt"/>
              </a:defRPr>
            </a:lvl2pPr>
            <a:lvl3pPr marL="731392" indent="0">
              <a:buFontTx/>
              <a:buNone/>
              <a:defRPr sz="1600">
                <a:latin typeface="+mn-lt"/>
              </a:defRPr>
            </a:lvl3pPr>
            <a:lvl4pPr marL="975189" indent="0">
              <a:buFontTx/>
              <a:buNone/>
              <a:defRPr sz="1600">
                <a:latin typeface="+mn-lt"/>
              </a:defRPr>
            </a:lvl4pPr>
            <a:lvl5pPr marL="1340885" indent="0">
              <a:buFontTx/>
              <a:buNone/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NASA insigniaCMYK"/>
          <p:cNvPicPr preferRelativeResize="0"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27470" y="76200"/>
            <a:ext cx="951111" cy="76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21"/>
          <p:cNvSpPr/>
          <p:nvPr userDrawn="1"/>
        </p:nvSpPr>
        <p:spPr>
          <a:xfrm>
            <a:off x="147350" y="304800"/>
            <a:ext cx="2975262" cy="304800"/>
          </a:xfrm>
          <a:prstGeom prst="rect">
            <a:avLst/>
          </a:prstGeom>
          <a:solidFill>
            <a:srgbClr val="721E1F"/>
          </a:solidFill>
          <a:ln>
            <a:noFill/>
          </a:ln>
          <a:effectLst>
            <a:glow rad="444500">
              <a:srgbClr val="721E1F">
                <a:alpha val="40000"/>
              </a:srgbClr>
            </a:glow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147350" y="318580"/>
            <a:ext cx="3295938" cy="2769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  <a:latin typeface="Arial"/>
                <a:cs typeface="Arial"/>
              </a:rPr>
              <a:t>National</a:t>
            </a:r>
            <a:r>
              <a:rPr lang="en-US" sz="1000" baseline="0" dirty="0">
                <a:solidFill>
                  <a:schemeClr val="bg1"/>
                </a:solidFill>
                <a:latin typeface="Arial"/>
                <a:cs typeface="Arial"/>
              </a:rPr>
              <a:t> Aeronautics and Space Administration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4045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562792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5"/>
            <a:ext cx="11224691" cy="424999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532821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5"/>
            <a:ext cx="5577840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1"/>
          </p:nvPr>
        </p:nvSpPr>
        <p:spPr>
          <a:xfrm>
            <a:off x="6128918" y="1474335"/>
            <a:ext cx="5577840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3134" y="5880294"/>
            <a:ext cx="5576774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128918" y="5880294"/>
            <a:ext cx="5576774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219641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0882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685233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81622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102472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41"/>
            <a:ext cx="10969941" cy="576299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474335"/>
            <a:ext cx="10969943" cy="4669536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9441" y="850939"/>
            <a:ext cx="10969941" cy="469900"/>
          </a:xfrm>
        </p:spPr>
        <p:txBody>
          <a:bodyPr lIns="121899" anchor="t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0439" y="502749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440" y="637033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89628" y="637033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47256" y="637033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33155290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</p:spTree>
    <p:extLst>
      <p:ext uri="{BB962C8B-B14F-4D97-AF65-F5344CB8AC3E}">
        <p14:creationId xmlns:p14="http://schemas.microsoft.com/office/powerpoint/2010/main" val="1721057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573027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201591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50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067" y="274641"/>
            <a:ext cx="11224691" cy="576299"/>
          </a:xfrm>
        </p:spPr>
        <p:txBody>
          <a:bodyPr anchor="ctr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7" y="1474334"/>
            <a:ext cx="11224691" cy="425196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000"/>
            </a:lvl1pPr>
            <a:lvl2pPr>
              <a:spcAft>
                <a:spcPts val="0"/>
              </a:spcAft>
              <a:defRPr sz="2000"/>
            </a:lvl2pPr>
            <a:lvl3pPr>
              <a:spcAft>
                <a:spcPts val="0"/>
              </a:spcAft>
              <a:defRPr sz="2000"/>
            </a:lvl3pPr>
            <a:lvl4pPr>
              <a:spcAft>
                <a:spcPts val="0"/>
              </a:spcAft>
              <a:defRPr sz="2000"/>
            </a:lvl4pPr>
            <a:lvl5pPr>
              <a:spcAft>
                <a:spcPts val="0"/>
              </a:spcAft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82067" y="850939"/>
            <a:ext cx="11224691" cy="469900"/>
          </a:xfrm>
        </p:spPr>
        <p:txBody>
          <a:bodyPr lIns="121899" anchor="ctr">
            <a:noAutofit/>
          </a:bodyPr>
          <a:lstStyle>
            <a:lvl1pPr marL="0" indent="0"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3063" y="502750"/>
            <a:ext cx="0" cy="69638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063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100" dirty="0">
                <a:latin typeface="Arial"/>
                <a:cs typeface="Arial"/>
              </a:rPr>
              <a:t>National Aeronautics</a:t>
            </a:r>
            <a:r>
              <a:rPr lang="en-US" sz="1100" baseline="0" dirty="0">
                <a:latin typeface="Arial"/>
                <a:cs typeface="Arial"/>
              </a:rPr>
              <a:t> and Space Administration</a:t>
            </a:r>
            <a:endParaRPr lang="en-US" sz="1100" dirty="0"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17003" y="6455629"/>
            <a:ext cx="689755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100" smtClean="0">
                <a:latin typeface="Arial"/>
                <a:cs typeface="Arial"/>
              </a:rPr>
              <a:pPr algn="r"/>
              <a:t>‹#›</a:t>
            </a:fld>
            <a:endParaRPr lang="en-US" sz="11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74631" y="6455629"/>
            <a:ext cx="3942372" cy="292366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r>
              <a:rPr lang="en-US" sz="1100" dirty="0">
                <a:latin typeface="Arial"/>
                <a:cs typeface="Arial"/>
              </a:rPr>
              <a:t>Applied Remote Sensing Training Program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3133" y="5880294"/>
            <a:ext cx="11223625" cy="437851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</p:spTree>
    <p:extLst>
      <p:ext uri="{BB962C8B-B14F-4D97-AF65-F5344CB8AC3E}">
        <p14:creationId xmlns:p14="http://schemas.microsoft.com/office/powerpoint/2010/main" val="99474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4807125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1170432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25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242252" y="6003286"/>
            <a:ext cx="11704320" cy="314859"/>
          </a:xfrm>
        </p:spPr>
        <p:txBody>
          <a:bodyPr anchor="b">
            <a:noAutofit/>
          </a:bodyPr>
          <a:lstStyle>
            <a:lvl1pPr marL="146278" indent="0">
              <a:buNone/>
              <a:defRPr sz="1000" baseline="0"/>
            </a:lvl1pPr>
            <a:lvl2pPr marL="365696" indent="0">
              <a:buNone/>
              <a:defRPr sz="1000"/>
            </a:lvl2pPr>
            <a:lvl3pPr marL="731392" indent="0">
              <a:buNone/>
              <a:defRPr sz="1000"/>
            </a:lvl3pPr>
            <a:lvl4pPr marL="975189" indent="0">
              <a:buNone/>
              <a:defRPr sz="1000"/>
            </a:lvl4pPr>
            <a:lvl5pPr marL="1340885" indent="0">
              <a:buNone/>
              <a:defRPr sz="1000"/>
            </a:lvl5pPr>
          </a:lstStyle>
          <a:p>
            <a:pPr lvl="0"/>
            <a:r>
              <a:rPr lang="en-US" dirty="0"/>
              <a:t>* Citations and References – Arial 10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/>
          </p:nvPr>
        </p:nvSpPr>
        <p:spPr>
          <a:xfrm>
            <a:off x="6140132" y="1368089"/>
            <a:ext cx="5806440" cy="4569320"/>
          </a:xfrm>
        </p:spPr>
        <p:txBody>
          <a:bodyPr>
            <a:normAutofit/>
          </a:bodyPr>
          <a:lstStyle>
            <a:lvl1pPr>
              <a:spcBef>
                <a:spcPts val="800"/>
              </a:spcBef>
              <a:spcAft>
                <a:spcPts val="0"/>
              </a:spcAft>
              <a:defRPr sz="2400"/>
            </a:lvl1pPr>
            <a:lvl2pPr>
              <a:spcAft>
                <a:spcPts val="0"/>
              </a:spcAft>
              <a:defRPr sz="2400"/>
            </a:lvl2pPr>
            <a:lvl3pPr>
              <a:spcAft>
                <a:spcPts val="0"/>
              </a:spcAft>
              <a:defRPr sz="2400"/>
            </a:lvl3pPr>
            <a:lvl4pPr>
              <a:spcAft>
                <a:spcPts val="0"/>
              </a:spcAft>
              <a:defRPr sz="2400"/>
            </a:lvl4pPr>
            <a:lvl5pPr>
              <a:spcAft>
                <a:spcPts val="0"/>
              </a:spcAft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6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8" t="57601" r="8769" b="11236"/>
          <a:stretch/>
        </p:blipFill>
        <p:spPr>
          <a:xfrm>
            <a:off x="-1652" y="-1"/>
            <a:ext cx="12190477" cy="460640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21692" y="4914998"/>
            <a:ext cx="9545440" cy="1643370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-64" y="4606401"/>
            <a:ext cx="1218895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84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3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 anchor="ctr">
            <a:no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242252" y="854075"/>
            <a:ext cx="11704320" cy="436563"/>
          </a:xfrm>
        </p:spPr>
        <p:txBody>
          <a:bodyPr/>
          <a:lstStyle>
            <a:lvl1pPr marL="146278" indent="0">
              <a:buFontTx/>
              <a:buNone/>
              <a:defRPr b="1" baseline="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 userDrawn="1"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l"/>
            <a:r>
              <a:rPr lang="en-US" sz="1000" dirty="0">
                <a:latin typeface="+mn-lt"/>
                <a:cs typeface="Arial"/>
              </a:rPr>
              <a:t>NASA’s Applied Remote </a:t>
            </a:r>
            <a:r>
              <a:rPr lang="en-US" sz="1000">
                <a:latin typeface="+mn-lt"/>
                <a:cs typeface="Arial"/>
              </a:rPr>
              <a:t>Sensing Training Program</a:t>
            </a:r>
            <a:endParaRPr lang="en-US" sz="1000" dirty="0">
              <a:latin typeface="+mn-lt"/>
              <a:cs typeface="Arial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pPr algn="r"/>
            <a:fld id="{DCFB13CF-645F-484C-BFC8-11F8027CA644}" type="slidenum">
              <a:rPr lang="en-US" sz="1000" smtClean="0">
                <a:latin typeface="+mn-lt"/>
                <a:cs typeface="Arial"/>
              </a:rPr>
              <a:pPr algn="r"/>
              <a:t>‹#›</a:t>
            </a:fld>
            <a:endParaRPr lang="en-US" sz="1000" dirty="0">
              <a:latin typeface="+mn-lt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9778" y="6274114"/>
            <a:ext cx="496794" cy="49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44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</p:spPr>
        <p:txBody>
          <a:bodyPr vert="horz" lIns="121899" tIns="60949" rIns="121899" bIns="60949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93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1" r:id="rId1"/>
    <p:sldLayoutId id="2147493502" r:id="rId2"/>
    <p:sldLayoutId id="2147493503" r:id="rId3"/>
    <p:sldLayoutId id="2147493504" r:id="rId4"/>
    <p:sldLayoutId id="2147493505" r:id="rId5"/>
    <p:sldLayoutId id="2147493506" r:id="rId6"/>
    <p:sldLayoutId id="2147493507" r:id="rId7"/>
    <p:sldLayoutId id="2147493508" r:id="rId8"/>
    <p:sldLayoutId id="2147493509" r:id="rId9"/>
    <p:sldLayoutId id="2147493510" r:id="rId10"/>
    <p:sldLayoutId id="2147493511" r:id="rId11"/>
    <p:sldLayoutId id="2147493513" r:id="rId12"/>
    <p:sldLayoutId id="2147493514" r:id="rId13"/>
    <p:sldLayoutId id="2147493515" r:id="rId14"/>
    <p:sldLayoutId id="2147493516" r:id="rId15"/>
    <p:sldLayoutId id="2147493517" r:id="rId16"/>
    <p:sldLayoutId id="2147493518" r:id="rId17"/>
    <p:sldLayoutId id="2147493519" r:id="rId18"/>
    <p:sldLayoutId id="2147493520" r:id="rId19"/>
    <p:sldLayoutId id="2147493521" r:id="rId20"/>
  </p:sldLayoutIdLst>
  <p:txStyles>
    <p:titleStyle>
      <a:lvl1pPr algn="l" defTabSz="609493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65696" indent="-219418" algn="l" defTabSz="609493" rtl="0" eaLnBrk="1" latinLnBrk="0" hangingPunct="1">
        <a:spcBef>
          <a:spcPts val="8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621683" indent="-255987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2pPr>
      <a:lvl3pPr marL="914240" indent="-182848" algn="l" defTabSz="609493" rtl="0" eaLnBrk="1" latinLnBrk="0" hangingPunct="1">
        <a:spcBef>
          <a:spcPts val="4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3pPr>
      <a:lvl4pPr marL="1158037" indent="-182848" algn="l" defTabSz="609493" rtl="0" eaLnBrk="1" latinLnBrk="0" hangingPunct="1">
        <a:spcBef>
          <a:spcPts val="4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Arial"/>
        </a:defRPr>
      </a:lvl4pPr>
      <a:lvl5pPr marL="1523733" indent="-182848" algn="l" defTabSz="609493" rtl="0" eaLnBrk="1" latinLnBrk="0" hangingPunct="1">
        <a:spcBef>
          <a:spcPts val="4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rmm.gsfc.nasa.gov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trmm.gsfc.nasa.go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TRMM/TM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pmm.nasa.gov/TRMM/TMI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pmm.nasa.gov/TRMM/PR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flight-project/GM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GPM/flight-project/GM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pmm.nasa.gov/GPM/flight-project/DP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cience/precipitation-algorithms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cience/precipitation-algorithms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precip.gsfc.nasa.gov/trmm_comb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sites/default/files/document_files/IMERG_ATBD_V4.5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pmm.nasa.gov/sites/default/files/document_files/IMERG_ATBD_V4.5.pdf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nasa.gov/2y7AouZ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nasa.gov/2y7AouZ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giovanni.gsfc.nasa.gov/" TargetMode="External"/><Relationship Id="rId2" Type="http://schemas.openxmlformats.org/officeDocument/2006/relationships/hyperlink" Target="http://storm.pps.eosdis.nasa.gov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data-acces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pmm.nasa.gov/data-access/data-sources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orm.pps.eosdis.nasa.gov/stor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m.pps.eosdis.nasa.gov/stor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ovanni.gsfc.nasa.gov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mm.nasa.gov/data-access/visualization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mm.nasa.gov/training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pmm.nasa.gov/data-access/downloads/ground-validation/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mm.nasa.gov/data-access/downloads/ground-validation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et.ucar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Visión General de la Misión GPM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_tradnl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noProof="0"/>
              <a:t>15 de Noviembre, 2022</a:t>
            </a: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861629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343" y="4914998"/>
            <a:ext cx="9911789" cy="1643370"/>
          </a:xfrm>
        </p:spPr>
        <p:txBody>
          <a:bodyPr/>
          <a:lstStyle/>
          <a:p>
            <a:r>
              <a:rPr lang="es-ES_tradnl" noProof="0" dirty="0"/>
              <a:t>Misiones y Datos de Precipitaciones de la NASA</a:t>
            </a:r>
          </a:p>
        </p:txBody>
      </p:sp>
    </p:spTree>
    <p:extLst>
      <p:ext uri="{BB962C8B-B14F-4D97-AF65-F5344CB8AC3E}">
        <p14:creationId xmlns:p14="http://schemas.microsoft.com/office/powerpoint/2010/main" val="60622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GPM y TRMM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334634" cy="4950056"/>
          </a:xfrm>
        </p:spPr>
        <p:txBody>
          <a:bodyPr>
            <a:normAutofit lnSpcReduction="10000"/>
          </a:bodyPr>
          <a:lstStyle/>
          <a:p>
            <a:pPr marL="146278" indent="0">
              <a:buNone/>
            </a:pPr>
            <a:r>
              <a:rPr lang="es-ES_tradnl" sz="2400" noProof="0" dirty="0"/>
              <a:t>Misiones dedicadas a la medición de lluvias a partir de observaciones de microondas pasivas y activas:</a:t>
            </a:r>
          </a:p>
          <a:p>
            <a:r>
              <a:rPr lang="es-ES_tradnl" sz="2400" noProof="0" dirty="0"/>
              <a:t>Antecesor a la Misión “Global </a:t>
            </a:r>
            <a:r>
              <a:rPr lang="es-ES_tradnl" sz="2400" noProof="0" dirty="0" err="1"/>
              <a:t>Precipitation</a:t>
            </a:r>
            <a:r>
              <a:rPr lang="es-ES_tradnl" sz="2400" noProof="0" dirty="0"/>
              <a:t> </a:t>
            </a:r>
            <a:r>
              <a:rPr lang="es-ES_tradnl" sz="2400" noProof="0" dirty="0" err="1"/>
              <a:t>Measurement</a:t>
            </a:r>
            <a:r>
              <a:rPr lang="es-ES_tradnl" sz="2400" noProof="0" dirty="0"/>
              <a:t> “(GPM)</a:t>
            </a:r>
          </a:p>
          <a:p>
            <a:r>
              <a:rPr lang="es-ES_tradnl" sz="2400" noProof="0" dirty="0"/>
              <a:t>Tropical </a:t>
            </a:r>
            <a:r>
              <a:rPr lang="es-ES_tradnl" sz="2400" noProof="0" dirty="0" err="1"/>
              <a:t>Rainfall</a:t>
            </a:r>
            <a:r>
              <a:rPr lang="es-ES_tradnl" sz="2400" noProof="0" dirty="0"/>
              <a:t> </a:t>
            </a:r>
            <a:r>
              <a:rPr lang="es-ES_tradnl" sz="2400" noProof="0" dirty="0" err="1"/>
              <a:t>Measurement</a:t>
            </a:r>
            <a:r>
              <a:rPr lang="es-ES_tradnl" sz="2400" noProof="0" dirty="0"/>
              <a:t> </a:t>
            </a:r>
            <a:r>
              <a:rPr lang="es-ES_tradnl" sz="2400" noProof="0" dirty="0" err="1"/>
              <a:t>Mission</a:t>
            </a:r>
            <a:r>
              <a:rPr lang="es-ES_tradnl" sz="2400" noProof="0" dirty="0"/>
              <a:t> (TRMM)*</a:t>
            </a:r>
          </a:p>
          <a:p>
            <a:pPr marL="146278" indent="0">
              <a:buNone/>
            </a:pPr>
            <a:br>
              <a:rPr lang="es-ES_tradnl" sz="2400" noProof="0" dirty="0"/>
            </a:br>
            <a:r>
              <a:rPr lang="es-ES_tradnl" sz="2400" noProof="0" dirty="0"/>
              <a:t>*TRMM ya no está disponible, pero sigue siendo muy importante para datos pluviales a largo plazo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Content Placeholder 27"/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5853511" y="1368089"/>
            <a:ext cx="6092427" cy="4569320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4"/>
              </a:rPr>
              <a:t>http://pmm.nasa.gov/</a:t>
            </a:r>
            <a:r>
              <a:rPr lang="es-ES_tradnl" noProof="0" dirty="0"/>
              <a:t> </a:t>
            </a:r>
          </a:p>
        </p:txBody>
      </p:sp>
      <p:sp>
        <p:nvSpPr>
          <p:cNvPr id="10" name="Oval 9"/>
          <p:cNvSpPr/>
          <p:nvPr/>
        </p:nvSpPr>
        <p:spPr>
          <a:xfrm>
            <a:off x="6399212" y="4366838"/>
            <a:ext cx="1174748" cy="1174748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304212" y="2362200"/>
            <a:ext cx="914400" cy="914400"/>
          </a:xfrm>
          <a:prstGeom prst="ellipse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4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458996" y="1855247"/>
            <a:ext cx="4462166" cy="2208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TRMM- Sensores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569320"/>
          </a:xfrm>
        </p:spPr>
        <p:txBody>
          <a:bodyPr rIns="0">
            <a:normAutofit/>
          </a:bodyPr>
          <a:lstStyle/>
          <a:p>
            <a:r>
              <a:rPr lang="es-ES_tradnl" noProof="0" dirty="0"/>
              <a:t>En órbita no polar de baja inclinación</a:t>
            </a:r>
          </a:p>
          <a:p>
            <a:r>
              <a:rPr lang="es-ES_tradnl" spc="-20" noProof="0" dirty="0"/>
              <a:t>Altitud de aproximadamente 350 km, elevada a 403 km a partir del 23 de agosto de 2001</a:t>
            </a:r>
          </a:p>
          <a:p>
            <a:r>
              <a:rPr lang="es-ES_tradnl" noProof="0" dirty="0"/>
              <a:t>Cobertura Espacial</a:t>
            </a:r>
          </a:p>
          <a:p>
            <a:pPr lvl="1"/>
            <a:r>
              <a:rPr lang="es-ES_tradnl" noProof="0" dirty="0"/>
              <a:t>16 órbitas TRMM al día cubriendo el trópico global entre latitudes 35°S – 35°N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http://trmm.gsfc.nasa.gov/</a:t>
            </a:r>
            <a:r>
              <a:rPr lang="es-ES_tradnl" noProof="0" dirty="0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99994" y="1668132"/>
            <a:ext cx="5486400" cy="3356305"/>
            <a:chOff x="6299994" y="1668132"/>
            <a:chExt cx="5486400" cy="3356305"/>
          </a:xfrm>
        </p:grpSpPr>
        <p:pic>
          <p:nvPicPr>
            <p:cNvPr id="14" name="Content Placeholder 15" descr="trmm_orbit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994" y="2281237"/>
              <a:ext cx="5486400" cy="2743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058790" y="1668132"/>
              <a:ext cx="19688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0" algn="ctr">
                <a:buNone/>
              </a:pPr>
              <a:r>
                <a:rPr lang="en-US" sz="2000" b="1" dirty="0"/>
                <a:t>TRMM- </a:t>
              </a:r>
              <a:r>
                <a:rPr lang="en-US" sz="2000" b="1" dirty="0" err="1"/>
                <a:t>Órbitas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0384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458996" y="1855247"/>
            <a:ext cx="4462166" cy="220875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TRMM- Sensores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/>
              <a:t>Sensores:</a:t>
            </a:r>
          </a:p>
          <a:p>
            <a:pPr lvl="1"/>
            <a:r>
              <a:rPr lang="es-ES_tradnl" noProof="0" dirty="0"/>
              <a:t>TRMM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 (TMI)</a:t>
            </a:r>
          </a:p>
          <a:p>
            <a:pPr lvl="1"/>
            <a:r>
              <a:rPr lang="es-ES_tradnl" noProof="0" dirty="0" err="1"/>
              <a:t>Precipitation</a:t>
            </a:r>
            <a:r>
              <a:rPr lang="es-ES_tradnl" noProof="0" dirty="0"/>
              <a:t> Radar (PR)</a:t>
            </a:r>
          </a:p>
          <a:p>
            <a:pPr lvl="1"/>
            <a:r>
              <a:rPr lang="es-ES_tradnl" noProof="0" dirty="0"/>
              <a:t>Visible and </a:t>
            </a:r>
            <a:r>
              <a:rPr lang="es-ES_tradnl" noProof="0" dirty="0" err="1"/>
              <a:t>Infrared</a:t>
            </a:r>
            <a:r>
              <a:rPr lang="es-ES_tradnl" noProof="0" dirty="0"/>
              <a:t> Scanner (VIRS)</a:t>
            </a:r>
          </a:p>
          <a:p>
            <a:pPr lvl="1"/>
            <a:r>
              <a:rPr lang="es-ES_tradnl" noProof="0" dirty="0" err="1"/>
              <a:t>Lightening</a:t>
            </a:r>
            <a:r>
              <a:rPr lang="es-ES_tradnl" noProof="0" dirty="0"/>
              <a:t> </a:t>
            </a:r>
            <a:r>
              <a:rPr lang="es-ES_tradnl" noProof="0" dirty="0" err="1"/>
              <a:t>Imaging</a:t>
            </a:r>
            <a:r>
              <a:rPr lang="es-ES_tradnl" noProof="0" dirty="0"/>
              <a:t> Sensor (LIS)</a:t>
            </a:r>
          </a:p>
          <a:p>
            <a:pPr lvl="1"/>
            <a:r>
              <a:rPr lang="es-ES_tradnl" noProof="0" dirty="0" err="1"/>
              <a:t>Clouds</a:t>
            </a:r>
            <a:r>
              <a:rPr lang="es-ES_tradnl" noProof="0" dirty="0"/>
              <a:t> and </a:t>
            </a:r>
            <a:r>
              <a:rPr lang="es-ES_tradnl" noProof="0" dirty="0" err="1"/>
              <a:t>the</a:t>
            </a:r>
            <a:r>
              <a:rPr lang="es-ES_tradnl" noProof="0" dirty="0"/>
              <a:t> </a:t>
            </a:r>
            <a:r>
              <a:rPr lang="es-ES_tradnl" noProof="0" dirty="0" err="1"/>
              <a:t>Earth’s</a:t>
            </a:r>
            <a:r>
              <a:rPr lang="es-ES_tradnl" noProof="0" dirty="0"/>
              <a:t> </a:t>
            </a:r>
            <a:r>
              <a:rPr lang="es-ES_tradnl" noProof="0" dirty="0" err="1"/>
              <a:t>Radiant</a:t>
            </a:r>
            <a:r>
              <a:rPr lang="es-ES_tradnl" noProof="0" dirty="0"/>
              <a:t> </a:t>
            </a:r>
            <a:r>
              <a:rPr lang="es-ES_tradnl" noProof="0" dirty="0" err="1"/>
              <a:t>Energy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 (CERES)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http://trmm.gsfc.nasa.gov/</a:t>
            </a:r>
            <a:r>
              <a:rPr lang="es-ES_tradnl" noProof="0" dirty="0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99994" y="1668132"/>
            <a:ext cx="5486400" cy="3356305"/>
            <a:chOff x="6299994" y="1668132"/>
            <a:chExt cx="5486400" cy="3356305"/>
          </a:xfrm>
        </p:grpSpPr>
        <p:pic>
          <p:nvPicPr>
            <p:cNvPr id="14" name="Content Placeholder 15" descr="trmm_orbits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9994" y="2281237"/>
              <a:ext cx="5486400" cy="27432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8058790" y="1668132"/>
              <a:ext cx="19688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0" algn="ctr">
                <a:buNone/>
              </a:pPr>
              <a:r>
                <a:rPr lang="en-US" sz="2000" b="1" dirty="0"/>
                <a:t>TRMM- </a:t>
              </a:r>
              <a:r>
                <a:rPr lang="en-US" sz="2000" b="1" dirty="0" err="1"/>
                <a:t>Órbitas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9009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TRMM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 (TMI)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950056"/>
          </a:xfrm>
        </p:spPr>
        <p:txBody>
          <a:bodyPr>
            <a:normAutofit/>
          </a:bodyPr>
          <a:lstStyle/>
          <a:p>
            <a:r>
              <a:rPr lang="es-ES_tradnl" noProof="0" dirty="0"/>
              <a:t>Cobertura y Resolución Espacial:</a:t>
            </a:r>
          </a:p>
          <a:p>
            <a:pPr lvl="1"/>
            <a:r>
              <a:rPr lang="es-ES_tradnl" noProof="0" dirty="0"/>
              <a:t>Cobertura: -180° – 180°, 35°S – 35°N</a:t>
            </a:r>
          </a:p>
          <a:p>
            <a:pPr lvl="1"/>
            <a:r>
              <a:rPr lang="es-ES_tradnl" noProof="0" dirty="0"/>
              <a:t>Barrido: 760 km (878 km después de 8/2001)</a:t>
            </a:r>
          </a:p>
          <a:p>
            <a:pPr lvl="1"/>
            <a:r>
              <a:rPr lang="es-ES_tradnl" noProof="0" dirty="0"/>
              <a:t>Resolución Vertical:</a:t>
            </a:r>
          </a:p>
          <a:p>
            <a:pPr lvl="2"/>
            <a:r>
              <a:rPr lang="es-ES_tradnl" noProof="0" dirty="0"/>
              <a:t>0.5 km de la superficie – 4 km</a:t>
            </a:r>
          </a:p>
          <a:p>
            <a:pPr lvl="2"/>
            <a:r>
              <a:rPr lang="es-ES_tradnl" noProof="0" dirty="0"/>
              <a:t>1.0 km de 4-6 km</a:t>
            </a:r>
          </a:p>
          <a:p>
            <a:pPr lvl="2"/>
            <a:r>
              <a:rPr lang="es-ES_tradnl" noProof="0" dirty="0"/>
              <a:t>2.0 km de 6-10 km</a:t>
            </a:r>
          </a:p>
          <a:p>
            <a:pPr lvl="2"/>
            <a:r>
              <a:rPr lang="es-ES_tradnl" noProof="0" dirty="0"/>
              <a:t>4.0 km de 10-18 km</a:t>
            </a:r>
          </a:p>
        </p:txBody>
      </p:sp>
      <p:pic>
        <p:nvPicPr>
          <p:cNvPr id="10" name="Content Placeholder 9" descr="sample.gif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450" y="1791864"/>
            <a:ext cx="5805488" cy="39993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4"/>
              </a:rPr>
              <a:t>http://pmm.nasa.gov/TRMM/TMI</a:t>
            </a:r>
            <a:r>
              <a:rPr lang="es-ES_tradnl" noProof="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8161385" y="1368089"/>
            <a:ext cx="1763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TMI- </a:t>
            </a:r>
            <a:r>
              <a:rPr lang="en-US" sz="2000" b="1" dirty="0" err="1"/>
              <a:t>Barridos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4101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TRMM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 (TMI)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252" y="1368089"/>
            <a:ext cx="5806440" cy="4950056"/>
          </a:xfrm>
        </p:spPr>
        <p:txBody>
          <a:bodyPr>
            <a:normAutofit/>
          </a:bodyPr>
          <a:lstStyle/>
          <a:p>
            <a:r>
              <a:rPr lang="es-ES_tradnl" noProof="0" dirty="0"/>
              <a:t>Cobertura y Resolución Temporal:</a:t>
            </a:r>
          </a:p>
          <a:p>
            <a:pPr lvl="1"/>
            <a:r>
              <a:rPr lang="es-ES_tradnl" noProof="0" dirty="0"/>
              <a:t>27 nov. 1998 – 15 abr. 2014</a:t>
            </a:r>
          </a:p>
          <a:p>
            <a:pPr lvl="1"/>
            <a:r>
              <a:rPr lang="es-ES_tradnl" noProof="0" dirty="0"/>
              <a:t>16 órbitas por día</a:t>
            </a:r>
          </a:p>
          <a:p>
            <a:r>
              <a:rPr lang="es-ES_tradnl" noProof="0" dirty="0"/>
              <a:t>Frecuencias de Canales</a:t>
            </a:r>
          </a:p>
          <a:p>
            <a:pPr lvl="1"/>
            <a:r>
              <a:rPr lang="es-ES_tradnl" noProof="0" dirty="0"/>
              <a:t>10.7, 19.4, 21.3, 37, 85.5 GHz</a:t>
            </a:r>
          </a:p>
        </p:txBody>
      </p:sp>
      <p:pic>
        <p:nvPicPr>
          <p:cNvPr id="10" name="Content Placeholder 9" descr="sample.gif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0450" y="1791864"/>
            <a:ext cx="5805488" cy="399933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4"/>
              </a:rPr>
              <a:t>http://pmm.nasa.gov/TRMM/TMI</a:t>
            </a:r>
            <a:r>
              <a:rPr lang="es-ES_tradnl" noProof="0" dirty="0"/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8161385" y="1368089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TMI- </a:t>
            </a:r>
            <a:r>
              <a:rPr lang="en-US" sz="2000" b="1" dirty="0" err="1"/>
              <a:t>Barridos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88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Precipitation</a:t>
            </a:r>
            <a:r>
              <a:rPr lang="es-ES_tradnl" noProof="0" dirty="0"/>
              <a:t> Radar (PR)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6918960" cy="4569320"/>
          </a:xfrm>
        </p:spPr>
        <p:txBody>
          <a:bodyPr>
            <a:noAutofit/>
          </a:bodyPr>
          <a:lstStyle/>
          <a:p>
            <a:r>
              <a:rPr lang="es-ES_tradnl" noProof="0" dirty="0"/>
              <a:t>Cobertura y Resolución Espacial:</a:t>
            </a:r>
          </a:p>
          <a:p>
            <a:pPr lvl="1"/>
            <a:r>
              <a:rPr lang="es-ES_tradnl" noProof="0" dirty="0"/>
              <a:t>Cobertura: 35°S – 35°N</a:t>
            </a:r>
          </a:p>
          <a:p>
            <a:pPr lvl="1"/>
            <a:r>
              <a:rPr lang="es-ES_tradnl" noProof="0" dirty="0"/>
              <a:t>Barrido: 215 km (247 después de 8/2001)</a:t>
            </a:r>
          </a:p>
          <a:p>
            <a:pPr lvl="1"/>
            <a:r>
              <a:rPr lang="es-ES_tradnl" noProof="0" dirty="0"/>
              <a:t>Resolución Espacial: 4.3 km (5 km)</a:t>
            </a:r>
          </a:p>
          <a:p>
            <a:pPr lvl="1"/>
            <a:r>
              <a:rPr lang="es-ES_tradnl" noProof="0" dirty="0"/>
              <a:t>Resolución Vertical: 250 m (de 0 a 20 km)</a:t>
            </a:r>
          </a:p>
          <a:p>
            <a:r>
              <a:rPr lang="es-ES_tradnl" noProof="0" dirty="0"/>
              <a:t>Cobertura y Resolución Temporal:</a:t>
            </a:r>
          </a:p>
          <a:p>
            <a:pPr lvl="1"/>
            <a:r>
              <a:rPr lang="es-ES_tradnl" noProof="0" dirty="0"/>
              <a:t>27 nov. 1998 – 7 oct. 2014</a:t>
            </a:r>
          </a:p>
          <a:p>
            <a:pPr lvl="1"/>
            <a:r>
              <a:rPr lang="es-ES_tradnl" noProof="0" dirty="0"/>
              <a:t>~16 órbitas por día</a:t>
            </a:r>
          </a:p>
          <a:p>
            <a:r>
              <a:rPr lang="es-ES_tradnl" noProof="0" dirty="0"/>
              <a:t>Frecuencia: </a:t>
            </a:r>
          </a:p>
          <a:p>
            <a:pPr lvl="1"/>
            <a:r>
              <a:rPr lang="es-ES_tradnl" noProof="0" dirty="0"/>
              <a:t>13.6 GHz</a:t>
            </a:r>
          </a:p>
          <a:p>
            <a:endParaRPr lang="es-ES_tradnl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Kummerow</a:t>
            </a:r>
            <a:r>
              <a:rPr lang="es-ES_tradnl" noProof="0" dirty="0"/>
              <a:t>, C., et. al, 1998: </a:t>
            </a:r>
            <a:r>
              <a:rPr lang="es-ES_tradnl" noProof="0" dirty="0" err="1"/>
              <a:t>The</a:t>
            </a:r>
            <a:r>
              <a:rPr lang="es-ES_tradnl" noProof="0" dirty="0"/>
              <a:t> tropical </a:t>
            </a:r>
            <a:r>
              <a:rPr lang="es-ES_tradnl" noProof="0" dirty="0" err="1"/>
              <a:t>rainfall</a:t>
            </a:r>
            <a:r>
              <a:rPr lang="es-ES_tradnl" noProof="0" dirty="0"/>
              <a:t> </a:t>
            </a:r>
            <a:r>
              <a:rPr lang="es-ES_tradnl" noProof="0" dirty="0" err="1"/>
              <a:t>measuring</a:t>
            </a:r>
            <a:r>
              <a:rPr lang="es-ES_tradnl" noProof="0" dirty="0"/>
              <a:t> </a:t>
            </a:r>
            <a:r>
              <a:rPr lang="es-ES_tradnl" noProof="0" dirty="0" err="1"/>
              <a:t>mission</a:t>
            </a:r>
            <a:r>
              <a:rPr lang="es-ES_tradnl" noProof="0" dirty="0"/>
              <a:t> (TRMM) sensor </a:t>
            </a:r>
            <a:r>
              <a:rPr lang="es-ES_tradnl" noProof="0" dirty="0" err="1"/>
              <a:t>package</a:t>
            </a:r>
            <a:r>
              <a:rPr lang="es-ES_tradnl" noProof="0" dirty="0"/>
              <a:t>, J. </a:t>
            </a:r>
            <a:r>
              <a:rPr lang="es-ES_tradnl" noProof="0" dirty="0" err="1"/>
              <a:t>Atmos</a:t>
            </a:r>
            <a:r>
              <a:rPr lang="es-ES_tradnl" noProof="0" dirty="0"/>
              <a:t>. </a:t>
            </a:r>
            <a:r>
              <a:rPr lang="es-ES_tradnl" noProof="0" dirty="0" err="1"/>
              <a:t>Oceanic</a:t>
            </a:r>
            <a:r>
              <a:rPr lang="es-ES_tradnl" noProof="0" dirty="0"/>
              <a:t> </a:t>
            </a:r>
            <a:r>
              <a:rPr lang="es-ES_tradnl" noProof="0" dirty="0" err="1"/>
              <a:t>Technol</a:t>
            </a:r>
            <a:r>
              <a:rPr lang="es-ES_tradnl" noProof="0" dirty="0"/>
              <a:t>., 15, 809-817.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http://pmm.nasa.gov/TRMM/PR/</a:t>
            </a:r>
            <a:r>
              <a:rPr lang="es-ES_tradnl" noProof="0" dirty="0"/>
              <a:t> </a:t>
            </a:r>
          </a:p>
        </p:txBody>
      </p:sp>
      <p:pic>
        <p:nvPicPr>
          <p:cNvPr id="7" name="Picture 3"/>
          <p:cNvPicPr>
            <a:picLocks noGrp="1" noChangeAspect="1"/>
          </p:cNvPicPr>
          <p:nvPr>
            <p:ph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4"/>
          <a:stretch/>
        </p:blipFill>
        <p:spPr bwMode="auto">
          <a:xfrm>
            <a:off x="7090368" y="2173296"/>
            <a:ext cx="4855569" cy="247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8694851" y="1368089"/>
            <a:ext cx="1646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/>
              <a:t>PR- </a:t>
            </a:r>
            <a:r>
              <a:rPr lang="en-US" sz="2000" b="1" dirty="0" err="1"/>
              <a:t>Barridos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17695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GPM- Satélite y sensores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1368089"/>
            <a:ext cx="7393011" cy="4950056"/>
          </a:xfrm>
        </p:spPr>
        <p:txBody>
          <a:bodyPr>
            <a:noAutofit/>
          </a:bodyPr>
          <a:lstStyle/>
          <a:p>
            <a:r>
              <a:rPr lang="es-ES_tradnl" noProof="0" dirty="0"/>
              <a:t>Satélite principal “GPM Core” lanzado el 27 de febrero de 2014</a:t>
            </a:r>
          </a:p>
          <a:p>
            <a:pPr lvl="1"/>
            <a:r>
              <a:rPr lang="es-ES_tradnl" noProof="0" dirty="0"/>
              <a:t>en órbita no polar de baja inclinación</a:t>
            </a:r>
          </a:p>
          <a:p>
            <a:pPr lvl="2"/>
            <a:r>
              <a:rPr lang="es-ES_tradnl" noProof="0" dirty="0"/>
              <a:t>Altitud: 407 km</a:t>
            </a:r>
          </a:p>
          <a:p>
            <a:r>
              <a:rPr lang="es-ES_tradnl" noProof="0" dirty="0"/>
              <a:t>Cobertura Espacial</a:t>
            </a:r>
          </a:p>
          <a:p>
            <a:pPr lvl="1"/>
            <a:r>
              <a:rPr lang="es-ES_tradnl" noProof="0" dirty="0"/>
              <a:t>16 órbitas al día cubriendo el mundo entero entre 65°S – 65°N</a:t>
            </a:r>
          </a:p>
          <a:p>
            <a:r>
              <a:rPr lang="es-ES_tradnl" spc="-40" noProof="0" dirty="0"/>
              <a:t>Junto con una constelación de satélites, GPM tiene un tiempo de revisita de 1-2 </a:t>
            </a:r>
            <a:r>
              <a:rPr lang="es-ES_tradnl" spc="-40" noProof="0" dirty="0" err="1"/>
              <a:t>hrs</a:t>
            </a:r>
            <a:r>
              <a:rPr lang="es-ES_tradnl" spc="-40" noProof="0" dirty="0"/>
              <a:t> sobre tierra</a:t>
            </a:r>
          </a:p>
          <a:p>
            <a:r>
              <a:rPr lang="es-ES_tradnl" noProof="0" dirty="0"/>
              <a:t>Sensores</a:t>
            </a:r>
          </a:p>
          <a:p>
            <a:pPr lvl="1"/>
            <a:r>
              <a:rPr lang="es-ES_tradnl" noProof="0" dirty="0"/>
              <a:t>GMI (GPM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)</a:t>
            </a:r>
          </a:p>
          <a:p>
            <a:pPr lvl="1"/>
            <a:r>
              <a:rPr lang="es-ES_tradnl" noProof="0" dirty="0"/>
              <a:t>DPR (Dual </a:t>
            </a:r>
            <a:r>
              <a:rPr lang="es-ES_tradnl" noProof="0" dirty="0" err="1"/>
              <a:t>Precipitation</a:t>
            </a:r>
            <a:r>
              <a:rPr lang="es-ES_tradnl" noProof="0" dirty="0"/>
              <a:t> Radar)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http://pmm.nasa.gov/GPM/</a:t>
            </a:r>
            <a:r>
              <a:rPr lang="es-ES_tradnl" noProof="0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5263" y="1368089"/>
            <a:ext cx="4209342" cy="34325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/>
          <p:cNvSpPr/>
          <p:nvPr/>
        </p:nvSpPr>
        <p:spPr>
          <a:xfrm>
            <a:off x="9844642" y="1290638"/>
            <a:ext cx="2101929" cy="130016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966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GPM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 (GMI)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Cobertura y Resolución Espacial:</a:t>
            </a:r>
          </a:p>
          <a:p>
            <a:pPr lvl="1"/>
            <a:r>
              <a:rPr lang="es-ES_tradnl" noProof="0" dirty="0"/>
              <a:t>Cobertura: -180°-180°, 65°S - 65°N</a:t>
            </a:r>
          </a:p>
          <a:p>
            <a:pPr lvl="1"/>
            <a:r>
              <a:rPr lang="es-ES_tradnl" noProof="0" dirty="0"/>
              <a:t>Barrido: 885 km</a:t>
            </a:r>
          </a:p>
          <a:p>
            <a:r>
              <a:rPr lang="es-ES_tradnl" noProof="0" dirty="0"/>
              <a:t>Resolución Espacial: 4.4-32 km</a:t>
            </a:r>
          </a:p>
          <a:p>
            <a:r>
              <a:rPr lang="es-ES_tradnl" noProof="0" dirty="0"/>
              <a:t>Resolución Vertical: </a:t>
            </a:r>
          </a:p>
          <a:p>
            <a:pPr lvl="1"/>
            <a:r>
              <a:rPr lang="es-ES_tradnl" noProof="0" dirty="0"/>
              <a:t>0.5 km de la superficie – 4 km</a:t>
            </a:r>
          </a:p>
          <a:p>
            <a:pPr lvl="1"/>
            <a:r>
              <a:rPr lang="es-ES_tradnl" noProof="0" dirty="0"/>
              <a:t>1.0 km de 4-6 km</a:t>
            </a:r>
          </a:p>
          <a:p>
            <a:pPr lvl="1"/>
            <a:r>
              <a:rPr lang="es-ES_tradnl" noProof="0" dirty="0"/>
              <a:t>2.0 km de 6-10 km</a:t>
            </a:r>
          </a:p>
          <a:p>
            <a:pPr lvl="1"/>
            <a:r>
              <a:rPr lang="es-ES_tradnl" noProof="0" dirty="0"/>
              <a:t>4.0 km de 10-18 km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2A-BR.GPM.GMI.GPROF2014v1-4.20150210-S100540-E113810.005411.V03D.PNG"/>
          <p:cNvPicPr>
            <a:picLocks noGrp="1" noChangeAspect="1"/>
          </p:cNvPicPr>
          <p:nvPr>
            <p:ph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09"/>
          <a:stretch/>
        </p:blipFill>
        <p:spPr>
          <a:xfrm>
            <a:off x="6140450" y="2086410"/>
            <a:ext cx="5805488" cy="313285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http://pmm.nasa.gov/GPM/flight-project/GMI/</a:t>
            </a:r>
            <a:r>
              <a:rPr lang="es-ES_tradnl" noProof="0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4712" y="1368089"/>
            <a:ext cx="2056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 err="1"/>
              <a:t>Barrido</a:t>
            </a:r>
            <a:r>
              <a:rPr lang="en-US" sz="2000" b="1" dirty="0"/>
              <a:t> de GMI</a:t>
            </a:r>
          </a:p>
        </p:txBody>
      </p:sp>
    </p:spTree>
    <p:extLst>
      <p:ext uri="{BB962C8B-B14F-4D97-AF65-F5344CB8AC3E}">
        <p14:creationId xmlns:p14="http://schemas.microsoft.com/office/powerpoint/2010/main" val="1366024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GPM </a:t>
            </a:r>
            <a:r>
              <a:rPr lang="es-ES_tradnl" noProof="0" dirty="0" err="1"/>
              <a:t>Microwave</a:t>
            </a:r>
            <a:r>
              <a:rPr lang="es-ES_tradnl" noProof="0" dirty="0"/>
              <a:t> </a:t>
            </a:r>
            <a:r>
              <a:rPr lang="es-ES_tradnl" noProof="0" dirty="0" err="1"/>
              <a:t>Imager</a:t>
            </a:r>
            <a:r>
              <a:rPr lang="es-ES_tradnl" noProof="0" dirty="0"/>
              <a:t> (GMI)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Cobertura y Resolución Temporal</a:t>
            </a:r>
          </a:p>
          <a:p>
            <a:pPr lvl="1"/>
            <a:r>
              <a:rPr lang="es-ES_tradnl" noProof="0" dirty="0"/>
              <a:t>feb 2014 – presente, observaciones cada ~2-4 horas</a:t>
            </a:r>
          </a:p>
          <a:p>
            <a:r>
              <a:rPr lang="es-ES_tradnl" noProof="0" dirty="0"/>
              <a:t>Frecuencias de canales</a:t>
            </a:r>
          </a:p>
          <a:p>
            <a:pPr lvl="1"/>
            <a:r>
              <a:rPr lang="es-ES_tradnl" noProof="0" dirty="0"/>
              <a:t>10.6, 18.7, 23.8, 36.5, 89, 166, 183 GHz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Content Placeholder 11" descr="2A-BR.GPM.GMI.GPROF2014v1-4.20150210-S100540-E113810.005411.V03D.PNG"/>
          <p:cNvPicPr>
            <a:picLocks noGrp="1" noChangeAspect="1"/>
          </p:cNvPicPr>
          <p:nvPr>
            <p:ph idx="1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09"/>
          <a:stretch/>
        </p:blipFill>
        <p:spPr>
          <a:xfrm>
            <a:off x="6140450" y="2086410"/>
            <a:ext cx="5805488" cy="3132855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http://pmm.nasa.gov/GPM/flight-project/GMI/</a:t>
            </a:r>
            <a:r>
              <a:rPr lang="es-ES_tradnl" noProof="0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4711" y="1368089"/>
            <a:ext cx="2056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 err="1"/>
              <a:t>Barrido</a:t>
            </a:r>
            <a:r>
              <a:rPr lang="en-US" sz="2000" b="1" dirty="0"/>
              <a:t> de GMI</a:t>
            </a:r>
          </a:p>
        </p:txBody>
      </p:sp>
    </p:spTree>
    <p:extLst>
      <p:ext uri="{BB962C8B-B14F-4D97-AF65-F5344CB8AC3E}">
        <p14:creationId xmlns:p14="http://schemas.microsoft.com/office/powerpoint/2010/main" val="5205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Objetivos de Aprendizaje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Entender los fundamentos de la teledetección de precipitaciones</a:t>
            </a:r>
          </a:p>
          <a:p>
            <a:r>
              <a:rPr lang="es-ES_tradnl" noProof="0" dirty="0"/>
              <a:t>Identificar los satélites y sensores que la NASA usa para derivar la precipitación</a:t>
            </a:r>
          </a:p>
          <a:p>
            <a:pPr lvl="1"/>
            <a:r>
              <a:rPr lang="es-ES_tradnl" noProof="0" dirty="0"/>
              <a:t>describir los datos sobre </a:t>
            </a:r>
            <a:r>
              <a:rPr lang="en-US" dirty="0" err="1"/>
              <a:t>precipitaciones</a:t>
            </a:r>
            <a:r>
              <a:rPr lang="en-US" dirty="0"/>
              <a:t> </a:t>
            </a:r>
            <a:r>
              <a:rPr lang="es-ES_tradnl" noProof="0" dirty="0"/>
              <a:t>disponibles de estos sensores</a:t>
            </a:r>
          </a:p>
          <a:p>
            <a:pPr lvl="1"/>
            <a:r>
              <a:rPr lang="es-ES_tradnl" noProof="0" dirty="0"/>
              <a:t>describir los datos que se usan para observar precipitaciones por debajo y por encima de lo normal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04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Dual </a:t>
            </a:r>
            <a:r>
              <a:rPr lang="es-ES_tradnl" noProof="0" dirty="0" err="1"/>
              <a:t>Precipitation</a:t>
            </a:r>
            <a:r>
              <a:rPr lang="es-ES_tradnl" noProof="0" dirty="0"/>
              <a:t> Radar (DPR)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6690360" cy="4569320"/>
          </a:xfrm>
        </p:spPr>
        <p:txBody>
          <a:bodyPr>
            <a:noAutofit/>
          </a:bodyPr>
          <a:lstStyle/>
          <a:p>
            <a:r>
              <a:rPr lang="es-ES_tradnl" noProof="0" dirty="0"/>
              <a:t>Cobertura y resolución espacial:</a:t>
            </a:r>
          </a:p>
          <a:p>
            <a:pPr lvl="1"/>
            <a:r>
              <a:rPr lang="es-ES_tradnl" noProof="0" dirty="0"/>
              <a:t>Cobertura: -180°-180°, 65°S-65°N</a:t>
            </a:r>
          </a:p>
          <a:p>
            <a:pPr lvl="1"/>
            <a:r>
              <a:rPr lang="es-ES_tradnl" noProof="0" dirty="0"/>
              <a:t>Barrido: 120km (</a:t>
            </a:r>
            <a:r>
              <a:rPr lang="es-ES_tradnl" noProof="0" dirty="0" err="1"/>
              <a:t>Ka</a:t>
            </a:r>
            <a:r>
              <a:rPr lang="es-ES_tradnl" noProof="0" dirty="0"/>
              <a:t>) y 245km (</a:t>
            </a:r>
            <a:r>
              <a:rPr lang="es-ES_tradnl" noProof="0" dirty="0" err="1"/>
              <a:t>Ku</a:t>
            </a:r>
            <a:r>
              <a:rPr lang="es-ES_tradnl" noProof="0" dirty="0"/>
              <a:t>)</a:t>
            </a:r>
          </a:p>
          <a:p>
            <a:pPr lvl="1"/>
            <a:r>
              <a:rPr lang="es-ES_tradnl" noProof="0" dirty="0"/>
              <a:t>Resolución espacial : 5.2km</a:t>
            </a:r>
          </a:p>
          <a:p>
            <a:pPr lvl="1"/>
            <a:r>
              <a:rPr lang="es-ES_tradnl" noProof="0" dirty="0"/>
              <a:t>Resolución vertical: 250m (de 0-20km)</a:t>
            </a:r>
          </a:p>
          <a:p>
            <a:r>
              <a:rPr lang="es-ES_tradnl" noProof="0" dirty="0"/>
              <a:t>Cobertura y resolución temporal:</a:t>
            </a:r>
          </a:p>
          <a:p>
            <a:pPr lvl="1"/>
            <a:r>
              <a:rPr lang="es-ES_tradnl" noProof="0" dirty="0"/>
              <a:t>27 de feb de 2014 – presente</a:t>
            </a:r>
          </a:p>
          <a:p>
            <a:pPr lvl="1"/>
            <a:r>
              <a:rPr lang="es-ES_tradnl" noProof="0" dirty="0"/>
              <a:t>Observaciones de ~2-4 horas</a:t>
            </a:r>
          </a:p>
          <a:p>
            <a:r>
              <a:rPr lang="es-ES_tradnl" noProof="0" dirty="0"/>
              <a:t>Frecuencia:</a:t>
            </a:r>
          </a:p>
          <a:p>
            <a:pPr lvl="1"/>
            <a:r>
              <a:rPr lang="es-ES_tradnl" noProof="0" dirty="0"/>
              <a:t>13.6 y 35.5 GHz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42252" y="854075"/>
            <a:ext cx="11704320" cy="436563"/>
          </a:xfrm>
        </p:spPr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http://pmm.nasa.gov/GPM/flight-project/DPR/</a:t>
            </a:r>
            <a:r>
              <a:rPr lang="es-ES_tradnl" noProof="0" dirty="0"/>
              <a:t>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42212" y="4015550"/>
            <a:ext cx="3780325" cy="2133600"/>
            <a:chOff x="5295900" y="3274239"/>
            <a:chExt cx="2743200" cy="1547848"/>
          </a:xfrm>
        </p:grpSpPr>
        <p:pic>
          <p:nvPicPr>
            <p:cNvPr id="8" name="Picture 7" descr="2A-BR.GPM.Ku.V5-20140829.20150209-S231800-E005031.005404.V03B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88" t="15089"/>
            <a:stretch/>
          </p:blipFill>
          <p:spPr>
            <a:xfrm>
              <a:off x="5295900" y="3609545"/>
              <a:ext cx="2743200" cy="121254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13806" y="3274239"/>
              <a:ext cx="1507388" cy="28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Ku 13.6  GHZ 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42211" y="1785615"/>
            <a:ext cx="3780326" cy="2128936"/>
            <a:chOff x="5295900" y="1386339"/>
            <a:chExt cx="2743200" cy="1544464"/>
          </a:xfrm>
        </p:grpSpPr>
        <p:pic>
          <p:nvPicPr>
            <p:cNvPr id="11" name="Picture 10" descr="2A-BR.GPM.Ka.V5-20140829.20150209-S231800-E005031.005404.V03B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56" t="14584" r="-1"/>
            <a:stretch/>
          </p:blipFill>
          <p:spPr>
            <a:xfrm>
              <a:off x="5295900" y="1724893"/>
              <a:ext cx="2743200" cy="120591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913806" y="1386339"/>
              <a:ext cx="1507388" cy="281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Ka</a:t>
              </a:r>
              <a:r>
                <a:rPr lang="en-US" sz="2000" dirty="0"/>
                <a:t> 35.5  GHZ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8370227" y="1368089"/>
            <a:ext cx="2124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 algn="ctr">
              <a:buNone/>
            </a:pPr>
            <a:r>
              <a:rPr lang="en-US" sz="2000" b="1" dirty="0" err="1"/>
              <a:t>Barridos</a:t>
            </a:r>
            <a:r>
              <a:rPr lang="en-US" sz="2000" b="1" dirty="0"/>
              <a:t> de DPR</a:t>
            </a:r>
          </a:p>
        </p:txBody>
      </p:sp>
    </p:spTree>
    <p:extLst>
      <p:ext uri="{BB962C8B-B14F-4D97-AF65-F5344CB8AC3E}">
        <p14:creationId xmlns:p14="http://schemas.microsoft.com/office/powerpoint/2010/main" val="1372635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Comparación- TRMM con GPM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2252" y="4267200"/>
            <a:ext cx="5806440" cy="2050944"/>
          </a:xfrm>
        </p:spPr>
        <p:txBody>
          <a:bodyPr>
            <a:normAutofit/>
          </a:bodyPr>
          <a:lstStyle/>
          <a:p>
            <a:r>
              <a:rPr lang="es-ES_tradnl" noProof="0" dirty="0"/>
              <a:t>Las mediciones de TRMM están limitadas al trópico</a:t>
            </a:r>
          </a:p>
          <a:p>
            <a:r>
              <a:rPr lang="es-ES_tradnl" noProof="0" dirty="0"/>
              <a:t>Las mediciones de GPM incluyen latitudes medias y altas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>
          <a:xfrm>
            <a:off x="6140132" y="1130282"/>
            <a:ext cx="5806440" cy="5187862"/>
          </a:xfrm>
        </p:spPr>
        <p:txBody>
          <a:bodyPr>
            <a:normAutofit lnSpcReduction="10000"/>
          </a:bodyPr>
          <a:lstStyle/>
          <a:p>
            <a:r>
              <a:rPr lang="es-ES_tradnl" noProof="0" dirty="0"/>
              <a:t>GMI y DPR </a:t>
            </a:r>
          </a:p>
          <a:p>
            <a:pPr lvl="1"/>
            <a:r>
              <a:rPr lang="es-ES_tradnl" noProof="0" dirty="0"/>
              <a:t>brindan estándares de referencia mejorados para la inter-calibración de mediciones de precipitaciones de la constelación de satélites</a:t>
            </a:r>
          </a:p>
          <a:p>
            <a:pPr lvl="1"/>
            <a:r>
              <a:rPr lang="es-ES_tradnl" noProof="0" dirty="0"/>
              <a:t>mediciones más exactas</a:t>
            </a:r>
          </a:p>
          <a:p>
            <a:r>
              <a:rPr lang="es-ES_tradnl" noProof="0" dirty="0"/>
              <a:t>GMI tiene una resolución espacial más alta que TMI</a:t>
            </a:r>
          </a:p>
          <a:p>
            <a:r>
              <a:rPr lang="es-ES_tradnl" noProof="0" dirty="0"/>
              <a:t>Detección mejorada de lluvia ligera y nieve en GPM</a:t>
            </a:r>
          </a:p>
          <a:p>
            <a:r>
              <a:rPr lang="es-ES_tradnl" noProof="0" dirty="0"/>
              <a:t>DPR ofrece mejor identificación de partículas de precipitaciones líquidas, heladas y de fase mixta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2252" y="1130283"/>
            <a:ext cx="5806440" cy="2942991"/>
            <a:chOff x="4526724" y="1241310"/>
            <a:chExt cx="4344486" cy="2092176"/>
          </a:xfrm>
        </p:grpSpPr>
        <p:pic>
          <p:nvPicPr>
            <p:cNvPr id="12" name="Picture 11" descr="Screen Shot 2015-02-20 at 12.20.55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325" t="2723" r="3359" b="2598"/>
            <a:stretch/>
          </p:blipFill>
          <p:spPr>
            <a:xfrm>
              <a:off x="4526724" y="1241310"/>
              <a:ext cx="4344486" cy="209217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34047" y="1545825"/>
              <a:ext cx="782838" cy="313943"/>
            </a:xfrm>
            <a:prstGeom prst="rect">
              <a:avLst/>
            </a:prstGeom>
            <a:solidFill>
              <a:srgbClr val="4091C7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GPM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48736" y="2380769"/>
              <a:ext cx="936857" cy="313943"/>
            </a:xfrm>
            <a:prstGeom prst="rect">
              <a:avLst/>
            </a:prstGeom>
            <a:solidFill>
              <a:srgbClr val="FEE77A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/>
                <a:t>TRMM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9107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Importancia de Productos de Datos TRMM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TRMM brindó datos de precipitaciones de alta resolución durante 17 años</a:t>
            </a:r>
          </a:p>
          <a:p>
            <a:pPr lvl="1"/>
            <a:r>
              <a:rPr lang="es-ES_tradnl" noProof="0" dirty="0"/>
              <a:t>Ayudan a detectar y entender la variabilidad y cambio climáticos</a:t>
            </a:r>
          </a:p>
          <a:p>
            <a:r>
              <a:rPr lang="es-ES_tradnl" noProof="0" dirty="0"/>
              <a:t>Muchas aplicaciones se desarrollaron a partir de datos TRMM y aún les falta completar la transición a la utilización de datos GPM</a:t>
            </a:r>
          </a:p>
          <a:p>
            <a:pPr lvl="1"/>
            <a:r>
              <a:rPr lang="es-ES_tradnl" noProof="0" dirty="0"/>
              <a:t>monitoreo y mapeo de lluvias extremas, inundaciones y sequías</a:t>
            </a:r>
          </a:p>
          <a:p>
            <a:pPr lvl="1"/>
            <a:r>
              <a:rPr lang="es-ES_tradnl" noProof="0" dirty="0"/>
              <a:t>agricultura</a:t>
            </a:r>
          </a:p>
          <a:p>
            <a:pPr lvl="1"/>
            <a:r>
              <a:rPr lang="es-ES_tradnl" noProof="0" dirty="0"/>
              <a:t>Salud</a:t>
            </a:r>
          </a:p>
          <a:p>
            <a:pPr lvl="1"/>
            <a:endParaRPr lang="es-ES_tradnl" noProof="0" dirty="0"/>
          </a:p>
          <a:p>
            <a:pPr marL="146278" indent="0">
              <a:buNone/>
            </a:pPr>
            <a:r>
              <a:rPr lang="es-ES_tradnl" b="1" noProof="0" dirty="0"/>
              <a:t>Los datos de TRMM y GPM serán inter-calibrados para producir un historial de precipitaciones a largo plazo combinado en 2018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7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Algoritmos de Precipitaciones para TRMM y GPM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s-ES_tradnl" noProof="0" dirty="0"/>
              <a:t>Hay cuatro algoritmos principales que se utilizan par obtener estimaciones de precipitaciones de observaciones GPM/TRMM: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Algoritmos de Radar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Algoritmos Radiométricos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Algoritmos Combinados Radar + Radiómetro</a:t>
            </a:r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Algoritmos </a:t>
            </a:r>
            <a:r>
              <a:rPr lang="es-ES_tradnl" noProof="0" dirty="0" err="1"/>
              <a:t>Multi</a:t>
            </a:r>
            <a:r>
              <a:rPr lang="es-ES_tradnl" noProof="0" dirty="0"/>
              <a:t>-Satelitales</a:t>
            </a:r>
          </a:p>
          <a:p>
            <a:pPr lvl="2"/>
            <a:r>
              <a:rPr lang="es-ES_tradnl" noProof="0" dirty="0"/>
              <a:t>TRMM y GPM Core se usan como calibradores para varios satélites nacionales e internacionales que forman parte de la constelación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http://pmm.nasa.gov/science/precipitation-algorithms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947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 de Productos de Precipitaciones TRMM Nivel-2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107389"/>
              </p:ext>
            </p:extLst>
          </p:nvPr>
        </p:nvGraphicFramePr>
        <p:xfrm>
          <a:off x="242888" y="1130300"/>
          <a:ext cx="11702986" cy="41452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22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94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8253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Nombre de sensor o producto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y Cobertura Espacial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Temporal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Formato de Datos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328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PR sólo: 2A25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x </a:t>
                      </a: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Órbita singular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16 órbitas/día (35°S–35°N)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Latencia de 7 días para tiempo casi real</a:t>
                      </a:r>
                      <a:endParaRPr lang="es-ES_tradnl" sz="2000" baseline="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3 horas, 2 días, 5 días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HDF4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791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TMI sólo:</a:t>
                      </a:r>
                      <a:r>
                        <a:rPr lang="es-ES_tradnl" sz="2000" baseline="0" noProof="0" dirty="0"/>
                        <a:t> 2A12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x </a:t>
                      </a:r>
                      <a:r>
                        <a:rPr lang="es-ES_tradnl" sz="2000" noProof="0" dirty="0"/>
                        <a:t>5km</a:t>
                      </a:r>
                      <a:r>
                        <a:rPr lang="es-ES_tradnl" sz="2000" baseline="0" noProof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Orbital </a:t>
                      </a:r>
                    </a:p>
                    <a:p>
                      <a:pPr marL="285750" marR="0" indent="-18288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16 órbitas/día (38°S–38°N)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3-horas, 2 días, 15 días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3011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Combinado TMI y PR: 2B31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x </a:t>
                      </a: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Orbital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16 órbitas/día (38°S–38°N)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Latencia de 7 días para tiempo casi real</a:t>
                      </a:r>
                      <a:endParaRPr lang="es-ES_tradnl" sz="2000" baseline="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3 horas, 2 días, 5 días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6220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 de Productos de Precipitaciones TRMM Nivel 3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18213"/>
              </p:ext>
            </p:extLst>
          </p:nvPr>
        </p:nvGraphicFramePr>
        <p:xfrm>
          <a:off x="242888" y="1130301"/>
          <a:ext cx="11703544" cy="5303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37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0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92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Nombre de sensor o producto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y Cobertura Espacial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Temporal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Formato de Datos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222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TMPA: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noProof="0" dirty="0"/>
                        <a:t>3B42RT y Final 3B42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0.25°×0.25°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50°S×50°N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Tiempo real es tiempo casi real con latencia de 8 </a:t>
                      </a:r>
                      <a:r>
                        <a:rPr lang="es-ES_tradnl" sz="2000" noProof="0" dirty="0" err="1"/>
                        <a:t>hrs</a:t>
                      </a:r>
                      <a:endParaRPr lang="es-ES_tradnl" sz="2000" baseline="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3 horas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s-ES_tradnl" sz="2000" noProof="0" dirty="0"/>
                        <a:t>Datos en tiempo real en binario y </a:t>
                      </a:r>
                      <a:r>
                        <a:rPr lang="es-ES_tradnl" sz="2000" noProof="0" dirty="0" err="1"/>
                        <a:t>OpenDAP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TMPA:</a:t>
                      </a:r>
                      <a:r>
                        <a:rPr lang="es-ES_tradnl" sz="2000" baseline="0" noProof="0" dirty="0"/>
                        <a:t> 3B43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02870" indent="0">
                        <a:buFont typeface="Arial"/>
                        <a:buNone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Mensual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Latencia de 2</a:t>
                      </a:r>
                      <a:r>
                        <a:rPr lang="es-ES_tradnl" sz="2000" baseline="0" noProof="0" dirty="0"/>
                        <a:t> meses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s-ES_tradnl" sz="2000" noProof="0" dirty="0"/>
                        <a:t>HDF4</a:t>
                      </a:r>
                    </a:p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s-ES_tradnl" sz="2000" noProof="0" dirty="0" err="1"/>
                        <a:t>NetCDF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PR sólo: 3A12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0.5°×0.5° y 5°×</a:t>
                      </a:r>
                      <a:r>
                        <a:rPr lang="es-ES_tradnl" sz="2000" baseline="0" noProof="0" dirty="0"/>
                        <a:t>5</a:t>
                      </a:r>
                      <a:r>
                        <a:rPr lang="es-ES_tradnl" sz="2000" noProof="0" dirty="0"/>
                        <a:t>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37°S×37°N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s-ES_tradnl" sz="2000" noProof="0" dirty="0"/>
                        <a:t>HDF4</a:t>
                      </a:r>
                    </a:p>
                    <a:p>
                      <a:pPr marL="182880" indent="-182880" algn="l">
                        <a:buFont typeface="Arial"/>
                        <a:buChar char="•"/>
                      </a:pPr>
                      <a:r>
                        <a:rPr lang="es-ES_tradnl" sz="2000" noProof="0" dirty="0" err="1"/>
                        <a:t>OpenDAP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TMI sólo:</a:t>
                      </a:r>
                      <a:r>
                        <a:rPr lang="es-ES_tradnl" sz="2000" baseline="0" noProof="0" dirty="0"/>
                        <a:t> 3A12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0.5°×0.5°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38°S×38°N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4256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TMI-PR Combinado: 3B31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5°×</a:t>
                      </a:r>
                      <a:r>
                        <a:rPr lang="es-ES_tradnl" sz="2000" baseline="0" noProof="0" dirty="0"/>
                        <a:t>5</a:t>
                      </a:r>
                      <a:r>
                        <a:rPr lang="es-ES_tradnl" sz="2000" noProof="0" dirty="0"/>
                        <a:t>°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40°S×40°N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82880" indent="-182880" algn="l">
                        <a:buFont typeface="Arial"/>
                        <a:buChar char="•"/>
                      </a:pPr>
                      <a:endParaRPr lang="en-US" sz="14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98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 de Productos de Precipitaciones GPM Nivel 2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205195"/>
              </p:ext>
            </p:extLst>
          </p:nvPr>
        </p:nvGraphicFramePr>
        <p:xfrm>
          <a:off x="242888" y="1130301"/>
          <a:ext cx="11702987" cy="4362024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336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2449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Nombre de sensor o producto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y Cobertura Espacial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Temporal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Formato de Datos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DPR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baseline="0" noProof="0" dirty="0" err="1"/>
                        <a:t>Ku</a:t>
                      </a:r>
                      <a:r>
                        <a:rPr lang="es-ES_tradnl" sz="2000" baseline="0" noProof="0" dirty="0"/>
                        <a:t>-sólo: 2A-Ku</a:t>
                      </a:r>
                      <a:endParaRPr lang="es-ES_tradnl" sz="2000" noProof="0" dirty="0"/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5.2 km x 125 m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Órbita singular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16 órbitas/día (70°S-70°N)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20-120 minutos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24 </a:t>
                      </a:r>
                      <a:r>
                        <a:rPr lang="es-ES_tradnl" sz="2000" noProof="0" dirty="0" err="1"/>
                        <a:t>hrs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285750" indent="-182880" algn="l">
                        <a:buFont typeface="Arial"/>
                        <a:buChar char="•"/>
                      </a:pPr>
                      <a:r>
                        <a:rPr lang="es-ES_tradnl" sz="2000" noProof="0" dirty="0"/>
                        <a:t>HDF5</a:t>
                      </a:r>
                      <a:endParaRPr lang="es-ES_tradnl" sz="2000" baseline="0" noProof="0" dirty="0"/>
                    </a:p>
                    <a:p>
                      <a:pPr marL="285750" indent="-182880" algn="l">
                        <a:buFont typeface="Arial"/>
                        <a:buChar char="•"/>
                      </a:pPr>
                      <a:r>
                        <a:rPr lang="es-ES_tradnl" sz="2000" baseline="0" noProof="0" dirty="0" err="1"/>
                        <a:t>OpenDAP</a:t>
                      </a:r>
                      <a:endParaRPr lang="es-ES_tradnl" sz="2000" noProof="0" dirty="0"/>
                    </a:p>
                    <a:p>
                      <a:pPr algn="ctr"/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DPR </a:t>
                      </a:r>
                      <a:r>
                        <a:rPr lang="es-ES_tradnl" sz="2000" noProof="0" dirty="0" err="1"/>
                        <a:t>Ka</a:t>
                      </a:r>
                      <a:r>
                        <a:rPr lang="es-ES_tradnl" sz="2000" noProof="0" dirty="0"/>
                        <a:t>-sólo: 2A-Ka</a:t>
                      </a: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644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DPR </a:t>
                      </a:r>
                      <a:r>
                        <a:rPr lang="es-ES_tradnl" sz="2000" noProof="0" dirty="0" err="1"/>
                        <a:t>Ku</a:t>
                      </a:r>
                      <a:r>
                        <a:rPr lang="es-ES_tradnl" sz="2000" baseline="0" noProof="0" dirty="0"/>
                        <a:t> &amp; </a:t>
                      </a:r>
                      <a:r>
                        <a:rPr lang="es-ES_tradnl" sz="2000" baseline="0" noProof="0" dirty="0" err="1"/>
                        <a:t>Ka</a:t>
                      </a:r>
                      <a:r>
                        <a:rPr lang="es-ES_tradnl" sz="2000" baseline="0" noProof="0" dirty="0"/>
                        <a:t>: 2A-DPR</a:t>
                      </a:r>
                      <a:endParaRPr lang="es-ES_tradnl" sz="2000" noProof="0" dirty="0"/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690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GMI/2A-GPROF</a:t>
                      </a:r>
                      <a:endParaRPr lang="es-ES_tradnl" sz="2000" noProof="0" dirty="0">
                        <a:latin typeface="Arial"/>
                        <a:cs typeface="Arial"/>
                      </a:endParaRP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4 km</a:t>
                      </a:r>
                      <a:r>
                        <a:rPr lang="es-ES_tradnl" sz="2000" baseline="0" noProof="0" dirty="0"/>
                        <a:t> x 4 </a:t>
                      </a:r>
                      <a:r>
                        <a:rPr lang="es-ES_tradnl" sz="2000" noProof="0" dirty="0"/>
                        <a:t>km</a:t>
                      </a:r>
                      <a:r>
                        <a:rPr lang="es-ES_tradnl" sz="2000" baseline="0" noProof="0" dirty="0"/>
                        <a:t>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Orbital 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16 órbitas/día (70°S-70°N)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2-40 </a:t>
                      </a:r>
                      <a:r>
                        <a:rPr lang="es-ES_tradnl" sz="2000" baseline="0" noProof="0" dirty="0" err="1"/>
                        <a:t>hrs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9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noProof="0" dirty="0"/>
                        <a:t>Combinado GMI</a:t>
                      </a:r>
                      <a:r>
                        <a:rPr lang="es-ES_tradnl" sz="2000" baseline="0" noProof="0" dirty="0"/>
                        <a:t>+DPR</a:t>
                      </a:r>
                      <a:r>
                        <a:rPr lang="es-ES_tradnl" sz="2000" noProof="0" dirty="0"/>
                        <a:t>:2A-CMB</a:t>
                      </a:r>
                      <a:endParaRPr lang="es-ES_tradnl" sz="2000" noProof="0" dirty="0">
                        <a:latin typeface="Arial"/>
                        <a:cs typeface="Arial"/>
                      </a:endParaRPr>
                    </a:p>
                  </a:txBody>
                  <a:tcPr marL="71051" marR="71051" marT="56444" marB="5644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x </a:t>
                      </a:r>
                      <a:r>
                        <a:rPr lang="es-ES_tradnl" sz="2000" noProof="0" dirty="0"/>
                        <a:t>5 km</a:t>
                      </a:r>
                      <a:r>
                        <a:rPr lang="es-ES_tradnl" sz="2000" baseline="0" noProof="0" dirty="0"/>
                        <a:t> 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Orbital (70°S-70°N)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Huellas </a:t>
                      </a:r>
                      <a:r>
                        <a:rPr lang="es-ES_tradnl" sz="2000" baseline="0" noProof="0" dirty="0" err="1"/>
                        <a:t>Ku-Ka</a:t>
                      </a:r>
                      <a:r>
                        <a:rPr lang="es-ES_tradnl" sz="2000" baseline="0" noProof="0" dirty="0"/>
                        <a:t> GMI coincidentes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3-40 </a:t>
                      </a:r>
                      <a:r>
                        <a:rPr lang="es-ES_tradnl" sz="2000" noProof="0" dirty="0" err="1"/>
                        <a:t>hrs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415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Resumen de Productos de Precipitaciones GPM Nivel-3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6263109"/>
              </p:ext>
            </p:extLst>
          </p:nvPr>
        </p:nvGraphicFramePr>
        <p:xfrm>
          <a:off x="242888" y="1130300"/>
          <a:ext cx="11703685" cy="51816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884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77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7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785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Nombre de sensor o producto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y Cobertura Espacial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Temporal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Formato de Datos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029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IMERG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0.1°</a:t>
                      </a:r>
                      <a:r>
                        <a:rPr lang="es-ES_tradnl" sz="2000" noProof="0" dirty="0"/>
                        <a:t>×</a:t>
                      </a:r>
                      <a:r>
                        <a:rPr lang="es-ES_tradnl" sz="2000" baseline="0" noProof="0" dirty="0"/>
                        <a:t>0.1°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90°S-90°N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30</a:t>
                      </a:r>
                      <a:r>
                        <a:rPr lang="es-ES_tradnl" sz="2000" baseline="0" noProof="0" dirty="0"/>
                        <a:t> min (tiempo casi real)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Latencia de 6 </a:t>
                      </a:r>
                      <a:r>
                        <a:rPr lang="es-ES_tradnl" sz="2000" baseline="0" noProof="0" dirty="0" err="1"/>
                        <a:t>hr</a:t>
                      </a:r>
                      <a:r>
                        <a:rPr lang="es-ES_tradnl" sz="2000" baseline="0" noProof="0" dirty="0"/>
                        <a:t>, 16 </a:t>
                      </a:r>
                      <a:r>
                        <a:rPr lang="es-ES_tradnl" sz="2000" baseline="0" noProof="0" dirty="0" err="1"/>
                        <a:t>hrs</a:t>
                      </a:r>
                      <a:r>
                        <a:rPr lang="es-ES_tradnl" sz="2000" baseline="0" noProof="0" dirty="0"/>
                        <a:t> y 3 meses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0D0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HDF4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 err="1"/>
                        <a:t>NetCDF</a:t>
                      </a:r>
                      <a:endParaRPr lang="es-ES_tradnl" sz="200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 err="1"/>
                        <a:t>OpenDAP</a:t>
                      </a:r>
                      <a:endParaRPr lang="es-ES_tradnl" sz="200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ASCII</a:t>
                      </a:r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.</a:t>
                      </a:r>
                      <a:r>
                        <a:rPr lang="es-ES_tradnl" sz="2000" noProof="0" dirty="0" err="1"/>
                        <a:t>gif</a:t>
                      </a:r>
                      <a:r>
                        <a:rPr lang="es-ES_tradnl" sz="2000" noProof="0" dirty="0"/>
                        <a:t>,</a:t>
                      </a:r>
                      <a:r>
                        <a:rPr lang="es-ES_tradnl" sz="2000" baseline="0" noProof="0" dirty="0"/>
                        <a:t> .</a:t>
                      </a:r>
                      <a:r>
                        <a:rPr lang="es-ES_tradnl" sz="2000" baseline="0" noProof="0" dirty="0" err="1"/>
                        <a:t>png</a:t>
                      </a:r>
                      <a:endParaRPr lang="es-ES_tradnl" sz="2000" baseline="0" noProof="0" dirty="0"/>
                    </a:p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KML (Google </a:t>
                      </a:r>
                      <a:r>
                        <a:rPr lang="es-ES_tradnl" sz="2000" baseline="0" noProof="0" dirty="0" err="1"/>
                        <a:t>Earth</a:t>
                      </a:r>
                      <a:r>
                        <a:rPr lang="es-ES_tradnl" sz="2000" baseline="0" noProof="0" dirty="0"/>
                        <a:t>)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029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Combinado GMI + DPR </a:t>
                      </a:r>
                      <a:r>
                        <a:rPr lang="es-ES_tradnl" sz="2000" noProof="0" dirty="0" err="1"/>
                        <a:t>Rainfall</a:t>
                      </a:r>
                      <a:r>
                        <a:rPr lang="es-ES_tradnl" sz="2000" noProof="0" dirty="0"/>
                        <a:t> </a:t>
                      </a:r>
                      <a:r>
                        <a:rPr lang="es-ES_tradnl" sz="2000" noProof="0" dirty="0" err="1"/>
                        <a:t>Averages</a:t>
                      </a:r>
                      <a:r>
                        <a:rPr lang="es-ES_tradnl" sz="2000" noProof="0" dirty="0"/>
                        <a:t>: 3-CMB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0.1°</a:t>
                      </a:r>
                      <a:r>
                        <a:rPr lang="es-ES_tradnl" sz="2000" noProof="0" dirty="0"/>
                        <a:t>×</a:t>
                      </a:r>
                      <a:r>
                        <a:rPr lang="es-ES_tradnl" sz="2000" baseline="0" noProof="0" dirty="0"/>
                        <a:t>0.1°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70°S-70°N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baseline="0" noProof="0" dirty="0"/>
                        <a:t>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4273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DPR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baseline="0" noProof="0" dirty="0" err="1"/>
                        <a:t>Rainfall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baseline="0" noProof="0" dirty="0" err="1"/>
                        <a:t>Averages</a:t>
                      </a:r>
                      <a:r>
                        <a:rPr lang="es-ES_tradnl" sz="2000" baseline="0" noProof="0" dirty="0"/>
                        <a:t>: 3-DPR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0.25°</a:t>
                      </a:r>
                      <a:r>
                        <a:rPr lang="es-ES_tradnl" sz="2000" noProof="0" dirty="0"/>
                        <a:t>×</a:t>
                      </a:r>
                      <a:r>
                        <a:rPr lang="es-ES_tradnl" sz="2000" baseline="0" noProof="0" dirty="0"/>
                        <a:t>0.25°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5.0°</a:t>
                      </a:r>
                      <a:r>
                        <a:rPr lang="es-ES_tradnl" sz="2000" noProof="0" dirty="0"/>
                        <a:t>×</a:t>
                      </a:r>
                      <a:r>
                        <a:rPr lang="es-ES_tradnl" sz="2000" baseline="0" noProof="0" dirty="0"/>
                        <a:t>5.0°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Diaria: 67°S-67°N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Mensual: 70°S-70°N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Diaria y 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endParaRPr lang="en-US" sz="200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6246">
                <a:tc>
                  <a:txBody>
                    <a:bodyPr/>
                    <a:lstStyle/>
                    <a:p>
                      <a:pPr algn="l"/>
                      <a:r>
                        <a:rPr lang="es-ES_tradnl" sz="2000" noProof="0" dirty="0"/>
                        <a:t>GMI </a:t>
                      </a:r>
                      <a:r>
                        <a:rPr lang="es-ES_tradnl" sz="2000" noProof="0" dirty="0" err="1"/>
                        <a:t>Rainfall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baseline="0" noProof="0" dirty="0" err="1"/>
                        <a:t>Averages</a:t>
                      </a:r>
                      <a:r>
                        <a:rPr lang="es-ES_tradnl" sz="2000" baseline="0" noProof="0" dirty="0"/>
                        <a:t>: 3-GPROF</a:t>
                      </a:r>
                      <a:endParaRPr lang="es-ES_tradnl" sz="2000" noProof="0" dirty="0"/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0.25°</a:t>
                      </a:r>
                      <a:r>
                        <a:rPr lang="es-ES_tradnl" sz="2000" noProof="0" dirty="0"/>
                        <a:t>×</a:t>
                      </a:r>
                      <a:r>
                        <a:rPr lang="es-ES_tradnl" sz="2000" baseline="0" noProof="0" dirty="0"/>
                        <a:t>0.25°</a:t>
                      </a:r>
                    </a:p>
                    <a:p>
                      <a:pPr marL="285750" marR="0" indent="-18288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s-ES_tradnl" sz="2000" baseline="0" noProof="0" dirty="0"/>
                        <a:t>90°S-90°N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r>
                        <a:rPr lang="es-ES_tradnl" sz="2000" noProof="0" dirty="0"/>
                        <a:t>Diaria y Mensual</a:t>
                      </a:r>
                    </a:p>
                  </a:txBody>
                  <a:tcPr marL="127890" marR="12789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285750" indent="-182880">
                        <a:buFont typeface="Arial"/>
                        <a:buChar char="•"/>
                      </a:pP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44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Algoritmos </a:t>
            </a:r>
            <a:r>
              <a:rPr lang="es-ES_tradnl" noProof="0" dirty="0" err="1"/>
              <a:t>Multi</a:t>
            </a:r>
            <a:r>
              <a:rPr lang="es-ES_tradnl" noProof="0" dirty="0"/>
              <a:t>-Satelitales para TRMM y GPM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Los satélites principales TRMM &amp; GPM Core se usan para calibrar observaciones de microondas de una constelación de satélites nacionales e internacionales</a:t>
            </a:r>
          </a:p>
          <a:p>
            <a:r>
              <a:rPr lang="es-ES_tradnl" noProof="0" dirty="0"/>
              <a:t>Permiten una mejor cobertura espacial y temporal de datos de precipitaciones</a:t>
            </a:r>
          </a:p>
          <a:p>
            <a:r>
              <a:rPr lang="es-ES_tradnl" noProof="0" dirty="0"/>
              <a:t>TRMM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Analysis</a:t>
            </a:r>
            <a:r>
              <a:rPr lang="es-ES_tradnl" noProof="0" dirty="0"/>
              <a:t> (</a:t>
            </a:r>
            <a:r>
              <a:rPr lang="es-ES_tradnl" b="1" noProof="0" dirty="0"/>
              <a:t>TMPA</a:t>
            </a:r>
            <a:r>
              <a:rPr lang="es-ES_tradnl" noProof="0" dirty="0"/>
              <a:t>)</a:t>
            </a:r>
          </a:p>
          <a:p>
            <a:r>
              <a:rPr lang="es-ES_tradnl" noProof="0" dirty="0"/>
              <a:t>Se utilizan comúnmente en las aplicaciones</a:t>
            </a:r>
          </a:p>
          <a:p>
            <a:r>
              <a:rPr lang="es-ES_tradnl" noProof="0" dirty="0"/>
              <a:t>TMPA se extenderá para coordinar con “</a:t>
            </a:r>
            <a:r>
              <a:rPr lang="es-ES_tradnl" noProof="0" dirty="0" err="1"/>
              <a:t>Integrated</a:t>
            </a:r>
            <a:r>
              <a:rPr lang="es-ES_tradnl" noProof="0" dirty="0"/>
              <a:t>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Retrievals</a:t>
            </a:r>
            <a:r>
              <a:rPr lang="es-ES_tradnl" noProof="0" dirty="0"/>
              <a:t> </a:t>
            </a:r>
            <a:r>
              <a:rPr lang="es-ES_tradnl" noProof="0" dirty="0" err="1"/>
              <a:t>for</a:t>
            </a:r>
            <a:r>
              <a:rPr lang="es-ES_tradnl" noProof="0" dirty="0"/>
              <a:t> GPM” (</a:t>
            </a:r>
            <a:r>
              <a:rPr lang="es-ES_tradnl" b="1" noProof="0" dirty="0"/>
              <a:t>IMERG</a:t>
            </a:r>
            <a:r>
              <a:rPr lang="es-ES_tradnl" noProof="0" dirty="0"/>
              <a:t>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http://pmm.nasa.gov/science/precipitation-algorithms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311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TRMM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Analysis</a:t>
            </a:r>
            <a:r>
              <a:rPr lang="es-ES_tradnl" noProof="0" dirty="0"/>
              <a:t> (TMPA)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368089"/>
            <a:ext cx="11704320" cy="4950056"/>
          </a:xfrm>
        </p:spPr>
        <p:txBody>
          <a:bodyPr>
            <a:noAutofit/>
          </a:bodyPr>
          <a:lstStyle/>
          <a:p>
            <a:r>
              <a:rPr lang="es-ES_tradnl" noProof="0" dirty="0"/>
              <a:t>TMPA combina tasas pluviales de PR y TMI</a:t>
            </a:r>
          </a:p>
          <a:p>
            <a:r>
              <a:rPr lang="es-ES_tradnl" noProof="0" dirty="0"/>
              <a:t>Inter-calibra tasas pluviales pasivas de otros sensores satelitales</a:t>
            </a:r>
          </a:p>
          <a:p>
            <a:pPr lvl="1"/>
            <a:r>
              <a:rPr lang="es-ES_tradnl" spc="-30" noProof="0" dirty="0"/>
              <a:t>TMI, SSM/I (</a:t>
            </a:r>
            <a:r>
              <a:rPr lang="es-ES_tradnl" spc="-30" noProof="0" dirty="0" err="1"/>
              <a:t>Special</a:t>
            </a:r>
            <a:r>
              <a:rPr lang="es-ES_tradnl" spc="-30" noProof="0" dirty="0"/>
              <a:t> Sensor </a:t>
            </a:r>
            <a:r>
              <a:rPr lang="es-ES_tradnl" spc="-30" noProof="0" dirty="0" err="1"/>
              <a:t>Microwave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Imager</a:t>
            </a:r>
            <a:r>
              <a:rPr lang="es-ES_tradnl" spc="-30" noProof="0" dirty="0"/>
              <a:t>), AMSR (</a:t>
            </a:r>
            <a:r>
              <a:rPr lang="es-ES_tradnl" spc="-30" noProof="0" dirty="0" err="1"/>
              <a:t>Advanced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Microwave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Scanning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Radiometer</a:t>
            </a:r>
            <a:r>
              <a:rPr lang="es-ES_tradnl" spc="-30" noProof="0" dirty="0"/>
              <a:t>, </a:t>
            </a:r>
            <a:r>
              <a:rPr lang="es-ES_tradnl" spc="-30" noProof="0" dirty="0" err="1"/>
              <a:t>Aqua</a:t>
            </a:r>
            <a:r>
              <a:rPr lang="es-ES_tradnl" spc="-30" noProof="0" dirty="0"/>
              <a:t>), AMSU-B (</a:t>
            </a:r>
            <a:r>
              <a:rPr lang="es-ES_tradnl" spc="-30" noProof="0" dirty="0" err="1"/>
              <a:t>Advanced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Microwave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Sounding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Unit</a:t>
            </a:r>
            <a:r>
              <a:rPr lang="es-ES_tradnl" spc="-30" noProof="0" dirty="0"/>
              <a:t>, NOAA), MHS (</a:t>
            </a:r>
            <a:r>
              <a:rPr lang="es-ES_tradnl" spc="-30" noProof="0" dirty="0" err="1"/>
              <a:t>Microwave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Humidity</a:t>
            </a:r>
            <a:r>
              <a:rPr lang="es-ES_tradnl" spc="-30" noProof="0" dirty="0"/>
              <a:t> </a:t>
            </a:r>
            <a:r>
              <a:rPr lang="es-ES_tradnl" spc="-30" noProof="0" dirty="0" err="1"/>
              <a:t>Sounder</a:t>
            </a:r>
            <a:r>
              <a:rPr lang="es-ES_tradnl" spc="-30" noProof="0" dirty="0"/>
              <a:t>), Radiómetros* IR </a:t>
            </a:r>
          </a:p>
          <a:p>
            <a:r>
              <a:rPr lang="es-ES_tradnl" noProof="0" dirty="0"/>
              <a:t>Inter-calibra con satélites geoestacionarios nacionales e internacionales y mediciones infrarrojas de satélites de la NOAA de órbita terrestre baja utilizando VIRS</a:t>
            </a:r>
          </a:p>
          <a:p>
            <a:r>
              <a:rPr lang="es-ES_tradnl" noProof="0" dirty="0"/>
              <a:t>El producto pluvial final se calibra con análisis de pluviómetros a escala temporal mensual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http://precip.gsfc.nasa.gov/trmm_comb.html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48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Esquema de la Presentación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  <a:p>
            <a:r>
              <a:rPr lang="es-ES_tradnl" noProof="0" dirty="0"/>
              <a:t>Misiones y Datos de Precipitaciones de la NASA</a:t>
            </a:r>
          </a:p>
          <a:p>
            <a:pPr lvl="1"/>
            <a:r>
              <a:rPr lang="es-ES_tradnl" noProof="0" dirty="0"/>
              <a:t>Las Misiones “Global </a:t>
            </a:r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Measurements</a:t>
            </a:r>
            <a:r>
              <a:rPr lang="es-ES_tradnl" noProof="0" dirty="0"/>
              <a:t>” (GPM) y “Tropical </a:t>
            </a:r>
            <a:r>
              <a:rPr lang="es-ES_tradnl" noProof="0" dirty="0" err="1"/>
              <a:t>Rainfall</a:t>
            </a:r>
            <a:r>
              <a:rPr lang="es-ES_tradnl" noProof="0" dirty="0"/>
              <a:t> </a:t>
            </a:r>
            <a:r>
              <a:rPr lang="es-ES_tradnl" noProof="0" dirty="0" err="1"/>
              <a:t>Measuring</a:t>
            </a:r>
            <a:r>
              <a:rPr lang="es-ES_tradnl" noProof="0" dirty="0"/>
              <a:t> </a:t>
            </a:r>
            <a:r>
              <a:rPr lang="es-ES_tradnl" noProof="0" dirty="0" err="1"/>
              <a:t>Mission</a:t>
            </a:r>
            <a:r>
              <a:rPr lang="es-ES_tradnl" noProof="0" dirty="0"/>
              <a:t>” (TRMM)</a:t>
            </a:r>
          </a:p>
          <a:p>
            <a:r>
              <a:rPr lang="es-ES_tradnl" noProof="0" dirty="0"/>
              <a:t>Productos de Datos TRMM y GPM</a:t>
            </a:r>
          </a:p>
          <a:p>
            <a:r>
              <a:rPr lang="es-ES_tradnl" noProof="0" dirty="0"/>
              <a:t>Acceso y visualización de datos TRMM/GPM</a:t>
            </a:r>
          </a:p>
          <a:p>
            <a:pPr lvl="1"/>
            <a:r>
              <a:rPr lang="es-ES_tradnl" noProof="0" dirty="0"/>
              <a:t>Demostración de STORM– Sistema de Procesamiento de Precipitaciones</a:t>
            </a:r>
          </a:p>
          <a:p>
            <a:pPr lvl="1"/>
            <a:r>
              <a:rPr lang="es-ES_tradnl" noProof="0" dirty="0"/>
              <a:t>Demostración de Giovanni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162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Integrated</a:t>
            </a:r>
            <a:r>
              <a:rPr lang="es-ES_tradnl" noProof="0" dirty="0"/>
              <a:t>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Retrievals</a:t>
            </a:r>
            <a:r>
              <a:rPr lang="es-ES_tradnl" noProof="0" dirty="0"/>
              <a:t> </a:t>
            </a:r>
            <a:r>
              <a:rPr lang="es-ES_tradnl" noProof="0" dirty="0" err="1"/>
              <a:t>for</a:t>
            </a:r>
            <a:r>
              <a:rPr lang="es-ES_tradnl" noProof="0" dirty="0"/>
              <a:t> GPM (IMERG)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2251" y="1368088"/>
            <a:ext cx="6643457" cy="5273343"/>
          </a:xfrm>
        </p:spPr>
        <p:txBody>
          <a:bodyPr rIns="0">
            <a:noAutofit/>
          </a:bodyPr>
          <a:lstStyle/>
          <a:p>
            <a:r>
              <a:rPr lang="es-ES_tradnl" noProof="0" dirty="0"/>
              <a:t>Conceptualmente similar a TMPA</a:t>
            </a:r>
          </a:p>
          <a:p>
            <a:r>
              <a:rPr lang="es-ES_tradnl" spc="-100" noProof="0" dirty="0"/>
              <a:t>Los satélites de la constelación GPM incluyen:</a:t>
            </a:r>
          </a:p>
          <a:p>
            <a:pPr lvl="1"/>
            <a:r>
              <a:rPr lang="es-ES_tradnl" noProof="0" dirty="0"/>
              <a:t>GCOM-W</a:t>
            </a:r>
          </a:p>
          <a:p>
            <a:pPr lvl="1"/>
            <a:r>
              <a:rPr lang="es-ES_tradnl" noProof="0" dirty="0"/>
              <a:t>DMSP</a:t>
            </a:r>
          </a:p>
          <a:p>
            <a:pPr lvl="1"/>
            <a:r>
              <a:rPr lang="es-ES_tradnl" noProof="0" dirty="0" err="1"/>
              <a:t>Megha-Tropiques</a:t>
            </a:r>
            <a:endParaRPr lang="es-ES_tradnl" noProof="0" dirty="0"/>
          </a:p>
          <a:p>
            <a:pPr lvl="1"/>
            <a:r>
              <a:rPr lang="es-ES_tradnl" noProof="0" dirty="0" err="1"/>
              <a:t>MetOp</a:t>
            </a:r>
            <a:r>
              <a:rPr lang="es-ES_tradnl" noProof="0" dirty="0"/>
              <a:t>-B</a:t>
            </a:r>
          </a:p>
          <a:p>
            <a:pPr lvl="1"/>
            <a:r>
              <a:rPr lang="es-ES_tradnl" noProof="0" dirty="0"/>
              <a:t>NOAA-N’</a:t>
            </a:r>
          </a:p>
          <a:p>
            <a:pPr lvl="1"/>
            <a:r>
              <a:rPr lang="es-ES_tradnl" noProof="0" dirty="0"/>
              <a:t>NPP</a:t>
            </a:r>
          </a:p>
          <a:p>
            <a:pPr lvl="1"/>
            <a:r>
              <a:rPr lang="es-ES_tradnl" noProof="0" dirty="0"/>
              <a:t>NPOESS</a:t>
            </a:r>
          </a:p>
          <a:p>
            <a:r>
              <a:rPr lang="es-ES_tradnl" noProof="0" dirty="0"/>
              <a:t>El producto pluvial final se calibra con </a:t>
            </a:r>
            <a:r>
              <a:rPr lang="es-ES_tradnl" spc="-60" noProof="0" dirty="0"/>
              <a:t>análisis de </a:t>
            </a:r>
            <a:r>
              <a:rPr lang="es-ES_tradnl" spc="-60" noProof="0" dirty="0" err="1"/>
              <a:t>pluviometros</a:t>
            </a:r>
            <a:r>
              <a:rPr lang="es-ES_tradnl" spc="-60" noProof="0" dirty="0"/>
              <a:t> a escala temporal mensual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http://pmm.nasa.gov/sites/default/files/document_files/IMERG_ATBD_V4.5.pdf</a:t>
            </a:r>
            <a:r>
              <a:rPr lang="es-ES_tradnl" noProof="0" dirty="0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698036" y="1290797"/>
            <a:ext cx="5190029" cy="4195603"/>
            <a:chOff x="6198638" y="1290638"/>
            <a:chExt cx="5747934" cy="4646612"/>
          </a:xfrm>
        </p:grpSpPr>
        <p:pic>
          <p:nvPicPr>
            <p:cNvPr id="12" name="Content Placeholder 15" descr="GPM Constellation 4-29-14_0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8638" y="1368425"/>
              <a:ext cx="5689112" cy="4568825"/>
            </a:xfrm>
            <a:prstGeom prst="rect">
              <a:avLst/>
            </a:prstGeom>
          </p:spPr>
        </p:pic>
        <p:sp>
          <p:nvSpPr>
            <p:cNvPr id="13" name="Oval 12"/>
            <p:cNvSpPr/>
            <p:nvPr/>
          </p:nvSpPr>
          <p:spPr>
            <a:xfrm>
              <a:off x="8990012" y="1290638"/>
              <a:ext cx="2956560" cy="182880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ultiply 14"/>
            <p:cNvSpPr/>
            <p:nvPr/>
          </p:nvSpPr>
          <p:spPr>
            <a:xfrm>
              <a:off x="6198638" y="2205038"/>
              <a:ext cx="1447800" cy="1219200"/>
            </a:xfrm>
            <a:prstGeom prst="mathMultiply">
              <a:avLst>
                <a:gd name="adj1" fmla="val 6744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972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Integrated</a:t>
            </a:r>
            <a:r>
              <a:rPr lang="es-ES_tradnl" noProof="0" dirty="0"/>
              <a:t> </a:t>
            </a:r>
            <a:r>
              <a:rPr lang="es-ES_tradnl" noProof="0" dirty="0" err="1"/>
              <a:t>Multi-satellitE</a:t>
            </a:r>
            <a:r>
              <a:rPr lang="es-ES_tradnl" noProof="0" dirty="0"/>
              <a:t> </a:t>
            </a:r>
            <a:r>
              <a:rPr lang="es-ES_tradnl" noProof="0" dirty="0" err="1"/>
              <a:t>Retrievals</a:t>
            </a:r>
            <a:r>
              <a:rPr lang="es-ES_tradnl" noProof="0" dirty="0"/>
              <a:t> </a:t>
            </a:r>
            <a:r>
              <a:rPr lang="es-ES_tradnl" noProof="0" dirty="0" err="1"/>
              <a:t>for</a:t>
            </a:r>
            <a:r>
              <a:rPr lang="es-ES_tradnl" noProof="0" dirty="0"/>
              <a:t> GPM (IMERG)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 rIns="0"/>
          <a:lstStyle/>
          <a:p>
            <a:r>
              <a:rPr lang="es-ES_tradnl" b="1" noProof="0" dirty="0"/>
              <a:t>Múltiples recorridos acomodan diferentes necesidades de usuarios en cuanto a latencia y exactitud</a:t>
            </a:r>
          </a:p>
          <a:p>
            <a:pPr lvl="1"/>
            <a:r>
              <a:rPr lang="es-ES_tradnl" noProof="0" dirty="0"/>
              <a:t>“Temprano” – ahora 5 horas (riadas repentinas) – van a ser 4 horas</a:t>
            </a:r>
          </a:p>
          <a:p>
            <a:pPr lvl="1"/>
            <a:r>
              <a:rPr lang="es-ES_tradnl" noProof="0" dirty="0"/>
              <a:t>“Tarde” – ahora 15 horas (pronósticos de cultivos) – van a ser 12 horas</a:t>
            </a:r>
          </a:p>
          <a:p>
            <a:pPr lvl="1"/>
            <a:r>
              <a:rPr lang="es-ES_tradnl" noProof="0" dirty="0"/>
              <a:t>“Final” – 3 meses (datos para investigaciones)</a:t>
            </a:r>
          </a:p>
          <a:p>
            <a:r>
              <a:rPr lang="es-ES_tradnl" b="1" spc="-20" noProof="0" dirty="0"/>
              <a:t>Los intervalos temporales nativos son cada media hora y mensual (sólo final)</a:t>
            </a:r>
          </a:p>
          <a:p>
            <a:pPr lvl="1"/>
            <a:r>
              <a:rPr lang="es-ES_tradnl" noProof="0" dirty="0"/>
              <a:t>Habrá productos de valor añadido a 3 horas, 1, 3 y 7 días - .</a:t>
            </a:r>
            <a:r>
              <a:rPr lang="es-ES_tradnl" noProof="0" dirty="0" err="1"/>
              <a:t>tiff</a:t>
            </a:r>
            <a:r>
              <a:rPr lang="es-ES_tradnl" noProof="0" dirty="0"/>
              <a:t> disponibles</a:t>
            </a:r>
          </a:p>
          <a:p>
            <a:pPr lvl="1"/>
            <a:r>
              <a:rPr lang="es-ES_tradnl" noProof="0" dirty="0"/>
              <a:t>El lanzamiento inicial cubre 60°N-60°S – se ampliará a 90°N-90°S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http://pmm.nasa.gov/sites/default/files/document_files/IMERG_ATBD_V4.5.pdf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7729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/>
              <a:t>TMPA e IMERG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8282883"/>
              </p:ext>
            </p:extLst>
          </p:nvPr>
        </p:nvGraphicFramePr>
        <p:xfrm>
          <a:off x="242252" y="1130300"/>
          <a:ext cx="11704319" cy="228600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387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57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_tradnl" sz="2000" noProof="0" dirty="0"/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TMPA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IMERG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Espacial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0.25° x 0.25°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0.1° x 0.1°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Cobertura Espacial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Global, 50° S</a:t>
                      </a:r>
                      <a:r>
                        <a:rPr lang="es-ES_tradnl" sz="2000" baseline="0" noProof="0" dirty="0"/>
                        <a:t> – 50</a:t>
                      </a:r>
                      <a:r>
                        <a:rPr lang="es-ES_tradnl" sz="2000" noProof="0" dirty="0"/>
                        <a:t>°N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Global, 60°S</a:t>
                      </a:r>
                      <a:r>
                        <a:rPr lang="es-ES_tradnl" sz="2000" baseline="0" noProof="0" dirty="0"/>
                        <a:t> – 60</a:t>
                      </a:r>
                      <a:r>
                        <a:rPr lang="es-ES_tradnl" sz="2000" noProof="0" dirty="0"/>
                        <a:t>°N</a:t>
                      </a:r>
                      <a:br>
                        <a:rPr lang="es-ES_tradnl" sz="2000" noProof="0" dirty="0"/>
                      </a:br>
                      <a:r>
                        <a:rPr lang="es-ES_tradnl" sz="2000" noProof="0" dirty="0"/>
                        <a:t>(se ampliará de polo a polo)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Resolución Temporal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3 horas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30</a:t>
                      </a:r>
                      <a:r>
                        <a:rPr lang="es-ES_tradnl" sz="2000" baseline="0" noProof="0" dirty="0"/>
                        <a:t> minutos</a:t>
                      </a:r>
                      <a:endParaRPr lang="es-ES_tradnl" sz="2000" noProof="0" dirty="0"/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Cobertura Temporal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12/1997 – presente*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2/27/2014</a:t>
                      </a:r>
                      <a:r>
                        <a:rPr lang="es-ES_tradnl" sz="2000" baseline="0" noProof="0" dirty="0"/>
                        <a:t> – presente</a:t>
                      </a:r>
                      <a:r>
                        <a:rPr lang="es-ES_tradnl" sz="2000" baseline="30000" noProof="0" dirty="0"/>
                        <a:t>+</a:t>
                      </a:r>
                    </a:p>
                  </a:txBody>
                  <a:tcPr marL="95346" marR="953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2252" y="3693309"/>
            <a:ext cx="11704319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s-ES_tradnl" sz="2000" dirty="0"/>
              <a:t>* Después del 8 de abril de  2015, la calibración climatológica de TRMM se está usando para generar el TMPA</a:t>
            </a:r>
          </a:p>
          <a:p>
            <a:pPr>
              <a:spcBef>
                <a:spcPts val="800"/>
              </a:spcBef>
            </a:pPr>
            <a:r>
              <a:rPr lang="es-ES_tradnl" sz="2000" baseline="30000" dirty="0"/>
              <a:t>+</a:t>
            </a:r>
            <a:r>
              <a:rPr lang="es-ES_tradnl" sz="2000" dirty="0"/>
              <a:t>Datos TMPA e IMERG combinados estarán disponibles a principios de 2018 en la misma resolución que datos IMERG</a:t>
            </a:r>
          </a:p>
        </p:txBody>
      </p:sp>
    </p:spTree>
    <p:extLst>
      <p:ext uri="{BB962C8B-B14F-4D97-AF65-F5344CB8AC3E}">
        <p14:creationId xmlns:p14="http://schemas.microsoft.com/office/powerpoint/2010/main" val="858655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Convenio de Tipos de Datos TRMM y GPM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2903629"/>
              </p:ext>
            </p:extLst>
          </p:nvPr>
        </p:nvGraphicFramePr>
        <p:xfrm>
          <a:off x="242888" y="1368425"/>
          <a:ext cx="11703684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2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/>
                        <a:t>Conteo instrumental, </a:t>
                      </a:r>
                      <a:r>
                        <a:rPr lang="es-ES_tradnl" sz="2000" noProof="0" dirty="0" err="1"/>
                        <a:t>geolocalizado</a:t>
                      </a:r>
                      <a:r>
                        <a:rPr lang="es-ES_tradnl" sz="2000" noProof="0" dirty="0"/>
                        <a:t>, en el campo visual instantáneo (IFOV)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 err="1"/>
                        <a:t>Geolocalizado</a:t>
                      </a:r>
                      <a:r>
                        <a:rPr lang="es-ES_tradnl" sz="2000" noProof="0" dirty="0"/>
                        <a:t>, calibrado T</a:t>
                      </a:r>
                      <a:r>
                        <a:rPr lang="es-ES_tradnl" sz="2000" baseline="-25000" noProof="0" dirty="0"/>
                        <a:t>b</a:t>
                      </a:r>
                      <a:r>
                        <a:rPr lang="es-ES_tradnl" sz="2000" noProof="0" dirty="0"/>
                        <a:t> o potencia de radar en el</a:t>
                      </a:r>
                      <a:r>
                        <a:rPr lang="es-ES_tradnl" sz="2000" baseline="0" noProof="0" dirty="0"/>
                        <a:t> IFOV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/>
                        <a:t>Temperaturas de luminosidad </a:t>
                      </a:r>
                      <a:r>
                        <a:rPr lang="es-ES_tradnl" sz="2000" noProof="0" dirty="0" err="1"/>
                        <a:t>intercalibradas</a:t>
                      </a:r>
                      <a:r>
                        <a:rPr lang="es-ES_tradnl" sz="2000" baseline="0" noProof="0" dirty="0"/>
                        <a:t> </a:t>
                      </a:r>
                      <a:r>
                        <a:rPr lang="es-ES_tradnl" sz="2000" noProof="0" dirty="0"/>
                        <a:t>T</a:t>
                      </a:r>
                      <a:r>
                        <a:rPr lang="es-ES_tradnl" sz="2000" baseline="-25000" noProof="0" dirty="0"/>
                        <a:t>c</a:t>
                      </a:r>
                      <a:r>
                        <a:rPr lang="es-ES_tradnl" sz="2000" noProof="0" dirty="0"/>
                        <a:t> en el</a:t>
                      </a:r>
                      <a:r>
                        <a:rPr lang="es-ES_tradnl" sz="2000" baseline="0" noProof="0" dirty="0"/>
                        <a:t> IFOV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2A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/>
                        <a:t>Parámetros geofísicos </a:t>
                      </a:r>
                      <a:r>
                        <a:rPr lang="es-ES_tradnl" sz="2000" noProof="0" dirty="0" err="1"/>
                        <a:t>geolocalizados</a:t>
                      </a:r>
                      <a:r>
                        <a:rPr lang="es-ES_tradnl" sz="2000" noProof="0" dirty="0"/>
                        <a:t> en el </a:t>
                      </a:r>
                      <a:r>
                        <a:rPr lang="es-ES_tradnl" sz="2000" baseline="0" noProof="0" dirty="0"/>
                        <a:t>IFOV de un solo instrumento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2B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noProof="0" dirty="0"/>
                        <a:t>Parámetros geofísicos </a:t>
                      </a:r>
                      <a:r>
                        <a:rPr lang="es-ES_tradnl" sz="2000" noProof="0" dirty="0" err="1"/>
                        <a:t>geolocalizados</a:t>
                      </a:r>
                      <a:r>
                        <a:rPr lang="es-ES_tradnl" sz="2000" noProof="0" dirty="0"/>
                        <a:t> en el </a:t>
                      </a:r>
                      <a:r>
                        <a:rPr lang="es-ES_tradnl" sz="2000" baseline="0" noProof="0" dirty="0"/>
                        <a:t>IFOV de múltiples instrumentos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/>
                        <a:t>Parámetros geofísicos promediados en el espacio/tiempo de un solo </a:t>
                      </a:r>
                      <a:r>
                        <a:rPr lang="es-ES_tradnl" sz="2000" baseline="0" noProof="0" dirty="0"/>
                        <a:t>instrumento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2000" noProof="0" dirty="0"/>
                        <a:t>Parámetros geofísicos promediados en el espacio/tiempo de</a:t>
                      </a:r>
                      <a:r>
                        <a:rPr lang="es-ES_tradnl" sz="2000" baseline="0" noProof="0" dirty="0"/>
                        <a:t> múltiples instrumentos</a:t>
                      </a:r>
                      <a:endParaRPr lang="es-ES_tradnl" sz="20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000" noProof="0" dirty="0"/>
                        <a:t>Datos combinados de satélites, tierra y/o modelos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/>
              <a:t>Aprenda Más: </a:t>
            </a:r>
            <a:r>
              <a:rPr lang="es-ES_tradnl" noProof="0" dirty="0">
                <a:hlinkClick r:id="rId3"/>
              </a:rPr>
              <a:t>https://go.nasa.gov/2y7AouZ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194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dirty="0"/>
              <a:t>Nomenclatura de Archivos GPM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42252" y="854075"/>
            <a:ext cx="11704320" cy="436563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Aprenda Más: </a:t>
            </a:r>
            <a:r>
              <a:rPr lang="es-ES_tradnl" dirty="0">
                <a:hlinkClick r:id="rId3"/>
              </a:rPr>
              <a:t>https://go.nasa.gov/2y7AouZ</a:t>
            </a:r>
            <a:r>
              <a:rPr lang="es-ES_tradnl" dirty="0"/>
              <a:t>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42252" y="137160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Nombre de Archivo de Nivel 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65777" y="5803190"/>
            <a:ext cx="891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Nombre de Archivo Nivel 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2252" y="1891586"/>
            <a:ext cx="1170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2A.GPM.GMI.GPROF2008.20131101-S235152-E012400.000352.V03C.HDF5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2252" y="5283204"/>
            <a:ext cx="11704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3B-HHR.MS.MRG.3IMERG.20140805-S043000-E045959.0270.V03D.HDF5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42198" y="2500629"/>
            <a:ext cx="1747453" cy="1631216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txBody>
          <a:bodyPr wrap="square" tIns="45720" bIns="45720" rtlCol="0">
            <a:spAutoFit/>
          </a:bodyPr>
          <a:lstStyle/>
          <a:p>
            <a:pPr lvl="0">
              <a:lnSpc>
                <a:spcPts val="2000"/>
              </a:lnSpc>
              <a:buSzPct val="25000"/>
            </a:pPr>
            <a:r>
              <a:rPr lang="es-ES_tradnl" sz="2000" dirty="0">
                <a:solidFill>
                  <a:schemeClr val="dk1"/>
                </a:solidFill>
              </a:rPr>
              <a:t>observación instantánea de sensor singular a la resolución del </a:t>
            </a:r>
            <a:r>
              <a:rPr lang="es-ES_tradnl" sz="2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sensor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9663" y="4227203"/>
            <a:ext cx="1584960" cy="861774"/>
          </a:xfrm>
          <a:prstGeom prst="rect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s-ES_tradnl" sz="2000" spc="-60" dirty="0"/>
              <a:t>promediado espacio-tiempo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154607" y="3837305"/>
            <a:ext cx="1392230" cy="400110"/>
          </a:xfrm>
          <a:prstGeom prst="rect">
            <a:avLst/>
          </a:prstGeom>
          <a:noFill/>
          <a:ln w="25400">
            <a:solidFill>
              <a:srgbClr val="7EB761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2000" spc="-80" dirty="0"/>
              <a:t>media hora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211745" y="3260669"/>
            <a:ext cx="1306630" cy="400110"/>
          </a:xfrm>
          <a:prstGeom prst="rect">
            <a:avLst/>
          </a:prstGeom>
          <a:noFill/>
          <a:ln w="25400">
            <a:solidFill>
              <a:srgbClr val="927FB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satélite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77917" y="2696789"/>
            <a:ext cx="1330495" cy="400110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sensor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764031" y="3444141"/>
            <a:ext cx="1586223" cy="707886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wrap="square" lIns="91440" rIns="91440" rtlCol="0">
            <a:spAutoFit/>
          </a:bodyPr>
          <a:lstStyle/>
          <a:p>
            <a:pPr algn="ctr"/>
            <a:r>
              <a:rPr lang="es-ES_tradnl" sz="2000" spc="-40" dirty="0"/>
              <a:t>nombre de algoritmo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181759" y="4415702"/>
            <a:ext cx="1835200" cy="707886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combinado </a:t>
            </a:r>
            <a:r>
              <a:rPr lang="es-ES_tradnl" sz="2000" dirty="0" err="1"/>
              <a:t>multi</a:t>
            </a:r>
            <a:r>
              <a:rPr lang="es-ES_tradnl" sz="2000" dirty="0"/>
              <a:t>-satélite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699951" y="2683519"/>
            <a:ext cx="1770619" cy="40011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txBody>
          <a:bodyPr wrap="square" lIns="91440" rIns="91440" rtlCol="0">
            <a:spAutoFit/>
          </a:bodyPr>
          <a:lstStyle/>
          <a:p>
            <a:pPr algn="ctr"/>
            <a:r>
              <a:rPr lang="es-ES_tradnl" sz="2000" spc="-60" dirty="0"/>
              <a:t>AAAAMMDD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085012" y="2602923"/>
            <a:ext cx="1568377" cy="70788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hora fin: </a:t>
            </a:r>
            <a:r>
              <a:rPr lang="es-ES_tradnl" sz="2000" dirty="0" err="1"/>
              <a:t>hr</a:t>
            </a:r>
            <a:r>
              <a:rPr lang="es-ES_tradnl" sz="2000" dirty="0"/>
              <a:t>/min/</a:t>
            </a:r>
            <a:r>
              <a:rPr lang="es-ES_tradnl" sz="2000" dirty="0" err="1"/>
              <a:t>sec</a:t>
            </a:r>
            <a:endParaRPr lang="es-ES_tradnl" sz="2000" dirty="0"/>
          </a:p>
        </p:txBody>
      </p:sp>
      <p:sp>
        <p:nvSpPr>
          <p:cNvPr id="78" name="TextBox 77"/>
          <p:cNvSpPr txBox="1"/>
          <p:nvPr/>
        </p:nvSpPr>
        <p:spPr>
          <a:xfrm>
            <a:off x="7903657" y="3432169"/>
            <a:ext cx="2193938" cy="1631216"/>
          </a:xfrm>
          <a:prstGeom prst="rect">
            <a:avLst/>
          </a:prstGeom>
          <a:noFill/>
          <a:ln w="25400">
            <a:solidFill>
              <a:srgbClr val="E9A14A"/>
            </a:solidFill>
          </a:ln>
        </p:spPr>
        <p:txBody>
          <a:bodyPr wrap="square" lIns="91440" rIns="91440" rtlCol="0">
            <a:spAutoFit/>
          </a:bodyPr>
          <a:lstStyle/>
          <a:p>
            <a:pPr algn="ctr"/>
            <a:r>
              <a:rPr lang="es-ES_tradnl" sz="2000" dirty="0"/>
              <a:t>indicador de secuencias:</a:t>
            </a:r>
          </a:p>
          <a:p>
            <a:r>
              <a:rPr lang="es-ES_tradnl" sz="2000" dirty="0"/>
              <a:t>N2: # de órbita </a:t>
            </a:r>
          </a:p>
          <a:p>
            <a:r>
              <a:rPr lang="es-ES_tradnl" sz="2000" dirty="0"/>
              <a:t>N3: minutos del  día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599612" y="2686539"/>
            <a:ext cx="1306630" cy="40011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s-ES_tradnl" sz="2000" spc="-60" dirty="0"/>
              <a:t>no. versión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639942" y="3607166"/>
            <a:ext cx="1306630" cy="40011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formato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058790" y="3844940"/>
            <a:ext cx="1591087" cy="707886"/>
          </a:xfrm>
          <a:prstGeom prst="rect">
            <a:avLst/>
          </a:prstGeom>
          <a:noFill/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hora inicio: </a:t>
            </a:r>
            <a:r>
              <a:rPr lang="es-ES_tradnl" sz="2000" dirty="0" err="1"/>
              <a:t>hr</a:t>
            </a:r>
            <a:r>
              <a:rPr lang="es-ES_tradnl" sz="2000" dirty="0"/>
              <a:t>/min/</a:t>
            </a:r>
            <a:r>
              <a:rPr lang="es-ES_tradnl" sz="2000" dirty="0" err="1"/>
              <a:t>seg</a:t>
            </a:r>
            <a:endParaRPr lang="es-ES_tradnl" sz="2000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10361612" y="5255016"/>
            <a:ext cx="788470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464457" y="5255016"/>
            <a:ext cx="78847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761412" y="5255016"/>
            <a:ext cx="603815" cy="0"/>
          </a:xfrm>
          <a:prstGeom prst="line">
            <a:avLst/>
          </a:prstGeom>
          <a:ln w="38100">
            <a:solidFill>
              <a:srgbClr val="E9A14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465328" y="5255016"/>
            <a:ext cx="1143684" cy="0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6235606" y="5253123"/>
            <a:ext cx="1143684" cy="378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542240" y="5255016"/>
            <a:ext cx="1118735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2211745" y="5255016"/>
            <a:ext cx="1236547" cy="0"/>
          </a:xfrm>
          <a:prstGeom prst="line">
            <a:avLst/>
          </a:prstGeom>
          <a:ln w="381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546847" y="5255016"/>
            <a:ext cx="565009" cy="0"/>
          </a:xfrm>
          <a:prstGeom prst="line">
            <a:avLst/>
          </a:prstGeom>
          <a:ln w="38100">
            <a:solidFill>
              <a:srgbClr val="7EB76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065212" y="5255016"/>
            <a:ext cx="395669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0563742" y="2359427"/>
            <a:ext cx="788470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9725542" y="2359427"/>
            <a:ext cx="788470" cy="0"/>
          </a:xfrm>
          <a:prstGeom prst="line">
            <a:avLst/>
          </a:prstGeom>
          <a:ln w="3810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8609012" y="2359427"/>
            <a:ext cx="1029790" cy="0"/>
          </a:xfrm>
          <a:prstGeom prst="line">
            <a:avLst/>
          </a:prstGeom>
          <a:ln w="38100">
            <a:solidFill>
              <a:srgbClr val="E9A14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7389812" y="2359427"/>
            <a:ext cx="1143684" cy="0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6094412" y="2357534"/>
            <a:ext cx="1143684" cy="378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661830" y="2367581"/>
            <a:ext cx="1296277" cy="1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888925" y="2359427"/>
            <a:ext cx="1614527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181759" y="2359427"/>
            <a:ext cx="644773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370012" y="2359427"/>
            <a:ext cx="741844" cy="0"/>
          </a:xfrm>
          <a:prstGeom prst="line">
            <a:avLst/>
          </a:prstGeom>
          <a:ln w="38100">
            <a:solidFill>
              <a:srgbClr val="927FB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867377" y="2359427"/>
            <a:ext cx="395669" cy="0"/>
          </a:xfrm>
          <a:prstGeom prst="line">
            <a:avLst/>
          </a:prstGeom>
          <a:ln w="38100">
            <a:solidFill>
              <a:srgbClr val="00206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4747540" y="5253111"/>
            <a:ext cx="1346872" cy="3810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69" idx="0"/>
          </p:cNvCxnSpPr>
          <p:nvPr/>
        </p:nvCxnSpPr>
        <p:spPr>
          <a:xfrm flipH="1">
            <a:off x="1015925" y="2361321"/>
            <a:ext cx="0" cy="139308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V="1">
            <a:off x="1263046" y="5069200"/>
            <a:ext cx="0" cy="18391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2702984" y="2361321"/>
            <a:ext cx="0" cy="335468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149"/>
          <p:cNvCxnSpPr/>
          <p:nvPr/>
        </p:nvCxnSpPr>
        <p:spPr>
          <a:xfrm rot="16200000" flipH="1">
            <a:off x="1583025" y="2835536"/>
            <a:ext cx="1101491" cy="148883"/>
          </a:xfrm>
          <a:prstGeom prst="bentConnector2">
            <a:avLst/>
          </a:prstGeom>
          <a:ln>
            <a:solidFill>
              <a:srgbClr val="927FB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128950" y="2353251"/>
            <a:ext cx="0" cy="11074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endCxn id="74" idx="2"/>
          </p:cNvCxnSpPr>
          <p:nvPr/>
        </p:nvCxnSpPr>
        <p:spPr>
          <a:xfrm flipV="1">
            <a:off x="4421852" y="4152027"/>
            <a:ext cx="0" cy="10919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endCxn id="76" idx="0"/>
          </p:cNvCxnSpPr>
          <p:nvPr/>
        </p:nvCxnSpPr>
        <p:spPr>
          <a:xfrm>
            <a:off x="5467985" y="2363314"/>
            <a:ext cx="0" cy="320205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V="1">
            <a:off x="5467985" y="3083629"/>
            <a:ext cx="0" cy="217954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81" idx="0"/>
          </p:cNvCxnSpPr>
          <p:nvPr/>
        </p:nvCxnSpPr>
        <p:spPr>
          <a:xfrm>
            <a:off x="6854333" y="2353251"/>
            <a:ext cx="1" cy="149168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endCxn id="81" idx="2"/>
          </p:cNvCxnSpPr>
          <p:nvPr/>
        </p:nvCxnSpPr>
        <p:spPr>
          <a:xfrm flipV="1">
            <a:off x="6854333" y="4552826"/>
            <a:ext cx="1" cy="700287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endCxn id="77" idx="0"/>
          </p:cNvCxnSpPr>
          <p:nvPr/>
        </p:nvCxnSpPr>
        <p:spPr>
          <a:xfrm>
            <a:off x="7869200" y="2353251"/>
            <a:ext cx="1" cy="24967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endCxn id="77" idx="2"/>
          </p:cNvCxnSpPr>
          <p:nvPr/>
        </p:nvCxnSpPr>
        <p:spPr>
          <a:xfrm flipV="1">
            <a:off x="7869200" y="3310809"/>
            <a:ext cx="1" cy="19423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9063319" y="2345806"/>
            <a:ext cx="0" cy="1114917"/>
          </a:xfrm>
          <a:prstGeom prst="straightConnector1">
            <a:avLst/>
          </a:prstGeom>
          <a:ln>
            <a:solidFill>
              <a:srgbClr val="E9A14A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9215719" y="5063385"/>
            <a:ext cx="0" cy="182283"/>
          </a:xfrm>
          <a:prstGeom prst="straightConnector1">
            <a:avLst/>
          </a:prstGeom>
          <a:ln>
            <a:solidFill>
              <a:srgbClr val="E9A14A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endCxn id="79" idx="0"/>
          </p:cNvCxnSpPr>
          <p:nvPr/>
        </p:nvCxnSpPr>
        <p:spPr>
          <a:xfrm>
            <a:off x="10186352" y="2356241"/>
            <a:ext cx="0" cy="33029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10192861" y="3083629"/>
            <a:ext cx="0" cy="2169483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11047412" y="2356241"/>
            <a:ext cx="0" cy="125092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11047412" y="4007276"/>
            <a:ext cx="0" cy="123839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 flipV="1">
            <a:off x="2885616" y="5123588"/>
            <a:ext cx="0" cy="1295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 rot="5400000" flipH="1" flipV="1">
            <a:off x="1518207" y="4614566"/>
            <a:ext cx="1101491" cy="148883"/>
          </a:xfrm>
          <a:prstGeom prst="bentConnector2">
            <a:avLst/>
          </a:prstGeom>
          <a:ln>
            <a:solidFill>
              <a:srgbClr val="7EB7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93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Compromisos entre Productos de Datos de Precipitaciones </a:t>
            </a:r>
            <a:br>
              <a:rPr lang="es-ES_tradnl" noProof="0" dirty="0"/>
            </a:br>
            <a:r>
              <a:rPr lang="es-ES_tradnl" noProof="0" dirty="0"/>
              <a:t>Nivel 2 y Nivel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IMERG y TMPA tienen resoluciones menores que los datos Nivel 2</a:t>
            </a:r>
          </a:p>
          <a:p>
            <a:pPr lvl="1"/>
            <a:r>
              <a:rPr lang="es-ES_tradnl" noProof="0" dirty="0" err="1"/>
              <a:t>e.g</a:t>
            </a:r>
            <a:r>
              <a:rPr lang="es-ES_tradnl" noProof="0" dirty="0"/>
              <a:t>. 2A12, 2A25, 2B31, 2A-GPROF, 2A-2DPR, 2BCMB</a:t>
            </a:r>
          </a:p>
          <a:p>
            <a:r>
              <a:rPr lang="es-ES_tradnl" noProof="0" dirty="0"/>
              <a:t>IMERG y TMPA tienen una mejor cobertura espacial sin lagunas orbitales comparado con datos Nivel 2 y Nivel 3 de radar, captadores de imágenes y combinados radar/captador de imágenes</a:t>
            </a:r>
          </a:p>
          <a:p>
            <a:r>
              <a:rPr lang="es-ES_tradnl" noProof="0" dirty="0"/>
              <a:t>IMERG y TMPA:</a:t>
            </a:r>
          </a:p>
          <a:p>
            <a:pPr lvl="1"/>
            <a:r>
              <a:rPr lang="es-ES_tradnl" noProof="0" dirty="0"/>
              <a:t>usan una cuadrícula uniforme</a:t>
            </a:r>
          </a:p>
          <a:p>
            <a:pPr lvl="1"/>
            <a:r>
              <a:rPr lang="es-ES_tradnl" noProof="0" dirty="0"/>
              <a:t>tienen una resolución temporal uniforme para cubrir variaciones diurnas</a:t>
            </a:r>
          </a:p>
          <a:p>
            <a:pPr lvl="1"/>
            <a:r>
              <a:rPr lang="es-ES_tradnl" noProof="0" dirty="0"/>
              <a:t>están disponibles en múltiples formatos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42252" y="2071158"/>
            <a:ext cx="11704320" cy="4089557"/>
            <a:chOff x="244122" y="2198157"/>
            <a:chExt cx="11704320" cy="4089557"/>
          </a:xfrm>
        </p:grpSpPr>
        <p:sp>
          <p:nvSpPr>
            <p:cNvPr id="5" name="Rectangle 4"/>
            <p:cNvSpPr/>
            <p:nvPr/>
          </p:nvSpPr>
          <p:spPr>
            <a:xfrm>
              <a:off x="244122" y="2198157"/>
              <a:ext cx="11704320" cy="28233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4122" y="5087385"/>
              <a:ext cx="11704320" cy="1200329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s-ES_tradnl" spc="-100" dirty="0"/>
                <a:t>Se usan para monitorear precipitaciones por encima y por debajo de lo normal</a:t>
              </a:r>
            </a:p>
            <a:p>
              <a:pPr marL="342900" indent="-342900">
                <a:buFont typeface="Arial"/>
                <a:buChar char="•"/>
              </a:pPr>
              <a:r>
                <a:rPr lang="es-ES_tradnl" dirty="0"/>
                <a:t>De uso difundido para las siguientes aplicaciones: Inundaciones, Sequías, Derrumbes/Deslizamientos de Tierra, Agricultura y Salud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368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4914998"/>
            <a:ext cx="9545440" cy="1643370"/>
          </a:xfrm>
        </p:spPr>
        <p:txBody>
          <a:bodyPr/>
          <a:lstStyle/>
          <a:p>
            <a:r>
              <a:rPr lang="es-ES_tradnl" noProof="0" dirty="0"/>
              <a:t>Acceso y Visualización de Datos TRMM y GPM</a:t>
            </a:r>
          </a:p>
        </p:txBody>
      </p:sp>
    </p:spTree>
    <p:extLst>
      <p:ext uri="{BB962C8B-B14F-4D97-AF65-F5344CB8AC3E}">
        <p14:creationId xmlns:p14="http://schemas.microsoft.com/office/powerpoint/2010/main" val="1592215266"/>
      </p:ext>
    </p:extLst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Herramientas de Acceso a Datos de </a:t>
            </a:r>
            <a:r>
              <a:rPr lang="es-ES_tradnl" noProof="0" dirty="0" err="1"/>
              <a:t>Precipitationes</a:t>
            </a:r>
            <a:endParaRPr lang="es-ES_tradnl" noProof="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4748955"/>
              </p:ext>
            </p:extLst>
          </p:nvPr>
        </p:nvGraphicFramePr>
        <p:xfrm>
          <a:off x="242888" y="1130300"/>
          <a:ext cx="11703055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3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6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1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Herramienta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Datos y Formato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noProof="0" dirty="0"/>
                        <a:t>Funcionalidades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b="1" noProof="0" dirty="0"/>
                        <a:t>PPS/STORM</a:t>
                      </a:r>
                    </a:p>
                    <a:p>
                      <a:pPr algn="ctr"/>
                      <a:r>
                        <a:rPr lang="es-ES_tradnl" sz="2000" noProof="0" dirty="0">
                          <a:hlinkClick r:id="rId2"/>
                        </a:rPr>
                        <a:t>http://storm.pps.eosdis.nasa.gov</a:t>
                      </a:r>
                      <a:endParaRPr lang="es-ES_tradnl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/>
                        <a:t>Tasa Pluvial (TRMM, GPM)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/>
                        <a:t>HDF</a:t>
                      </a:r>
                      <a:r>
                        <a:rPr lang="es-ES_tradnl" sz="2000" baseline="0" noProof="0" dirty="0"/>
                        <a:t>, PNG</a:t>
                      </a:r>
                      <a:endParaRPr lang="es-ES_tradnl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Búsqueda de Datos Orbitales y en Cuadrícula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spc="-60" baseline="0" noProof="0" dirty="0">
                          <a:latin typeface="+mn-lt"/>
                          <a:cs typeface="Calibri" panose="020F0502020204030204" pitchFamily="34" charset="0"/>
                        </a:rPr>
                        <a:t>Formación de Subconjuntos Espaciales/ Temporales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spc="-60" baseline="0" noProof="0" dirty="0">
                          <a:latin typeface="+mn-lt"/>
                          <a:cs typeface="Calibri" panose="020F0502020204030204" pitchFamily="34" charset="0"/>
                        </a:rPr>
                        <a:t>Descarga de Datos Individuales y en Agrupación FTP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Imágenes y Visualizador de Datos Interactivo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2000" b="1" noProof="0" dirty="0"/>
                        <a:t>Giovanni</a:t>
                      </a:r>
                    </a:p>
                    <a:p>
                      <a:pPr algn="ctr"/>
                      <a:r>
                        <a:rPr lang="es-ES_tradnl" sz="2000" noProof="0" dirty="0">
                          <a:hlinkClick r:id="rId3"/>
                        </a:rPr>
                        <a:t>http://giovanni.gsfc.</a:t>
                      </a:r>
                      <a:br>
                        <a:rPr lang="es-ES_tradnl" sz="2000" noProof="0" dirty="0">
                          <a:hlinkClick r:id="rId3"/>
                        </a:rPr>
                      </a:br>
                      <a:r>
                        <a:rPr lang="es-ES_tradnl" sz="2000" noProof="0" dirty="0">
                          <a:hlinkClick r:id="rId3"/>
                        </a:rPr>
                        <a:t>nasa.gov/</a:t>
                      </a:r>
                      <a:r>
                        <a:rPr lang="es-ES_tradnl" sz="2000" noProof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/>
                        <a:t>Tasa Pluvial (TRMM, GPM)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 err="1"/>
                        <a:t>NetCDF</a:t>
                      </a:r>
                      <a:r>
                        <a:rPr lang="es-ES_tradnl" sz="2000" noProof="0" dirty="0"/>
                        <a:t>, </a:t>
                      </a:r>
                      <a:r>
                        <a:rPr lang="es-ES_tradnl" sz="2000" noProof="0" dirty="0" err="1"/>
                        <a:t>GeoTIFF</a:t>
                      </a:r>
                      <a:r>
                        <a:rPr lang="es-ES_tradnl" sz="2000" noProof="0" dirty="0"/>
                        <a:t>, PNG, KMZ,</a:t>
                      </a:r>
                      <a:r>
                        <a:rPr lang="es-ES_tradnl" sz="2000" baseline="0" noProof="0" dirty="0"/>
                        <a:t> CSV (</a:t>
                      </a:r>
                      <a:r>
                        <a:rPr lang="es-ES_tradnl" sz="2000" baseline="0" noProof="0" dirty="0" err="1"/>
                        <a:t>sٚlo</a:t>
                      </a:r>
                      <a:r>
                        <a:rPr lang="es-ES_tradnl" sz="2000" baseline="0" noProof="0" dirty="0"/>
                        <a:t> series temporales)</a:t>
                      </a:r>
                      <a:endParaRPr lang="es-ES_tradnl" sz="20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Formación de Conjuntos Espaciales/Temporales</a:t>
                      </a: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Análisis:</a:t>
                      </a:r>
                    </a:p>
                    <a:p>
                      <a:pPr marL="365760" marR="0" lvl="2" indent="-18288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Mapas temporalmente promediados,</a:t>
                      </a:r>
                      <a:r>
                        <a:rPr lang="es-ES_tradnl" sz="2000" baseline="0" noProof="0" dirty="0">
                          <a:latin typeface="+mn-lt"/>
                          <a:cs typeface="Calibri" panose="020F0502020204030204" pitchFamily="34" charset="0"/>
                        </a:rPr>
                        <a:t> animación, series temporales, diagramas de dispersión, correlaciones cartográficas, perfiles verticales, diferencias temporalmente promediadas</a:t>
                      </a:r>
                      <a:endParaRPr lang="es-ES_tradnl" sz="2000" noProof="0" dirty="0"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pPr marL="18288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Visualización:</a:t>
                      </a:r>
                    </a:p>
                    <a:p>
                      <a:pPr marL="457200" lvl="1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Mapas, series temporales, diagramas de dispersión,</a:t>
                      </a:r>
                      <a:r>
                        <a:rPr lang="es-ES_tradnl" sz="2000" baseline="0" noProof="0" dirty="0">
                          <a:latin typeface="+mn-lt"/>
                          <a:cs typeface="Calibri" panose="020F0502020204030204" pitchFamily="34" charset="0"/>
                        </a:rPr>
                        <a:t> histogramas</a:t>
                      </a:r>
                      <a:endParaRPr lang="es-ES_tradnl" sz="2000" noProof="0" dirty="0">
                        <a:latin typeface="+mn-lt"/>
                        <a:cs typeface="Calibri" panose="020F0502020204030204" pitchFamily="34" charset="0"/>
                      </a:endParaRPr>
                    </a:p>
                    <a:p>
                      <a:pPr marL="182880" lvl="0" indent="-182880" algn="l">
                        <a:buFont typeface="Arial" charset="0"/>
                        <a:buChar char="•"/>
                      </a:pPr>
                      <a:r>
                        <a:rPr lang="es-ES_tradnl" sz="2000" noProof="0" dirty="0">
                          <a:latin typeface="+mn-lt"/>
                          <a:cs typeface="Calibri" panose="020F0502020204030204" pitchFamily="34" charset="0"/>
                        </a:rPr>
                        <a:t>Acceso a Tasa Pluvial en Tiempo Casi Real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Página “</a:t>
            </a:r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Measurement</a:t>
            </a:r>
            <a:r>
              <a:rPr lang="es-ES_tradnl" noProof="0" dirty="0"/>
              <a:t> </a:t>
            </a:r>
            <a:r>
              <a:rPr lang="es-ES_tradnl" noProof="0" dirty="0" err="1"/>
              <a:t>Missions</a:t>
            </a:r>
            <a:r>
              <a:rPr lang="es-ES_tradnl" noProof="0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92214" y="2471738"/>
            <a:ext cx="4054358" cy="2627469"/>
          </a:xfrm>
        </p:spPr>
        <p:txBody>
          <a:bodyPr anchor="ctr">
            <a:noAutofit/>
          </a:bodyPr>
          <a:lstStyle/>
          <a:p>
            <a:r>
              <a:rPr lang="es-ES_tradnl" spc="-40" noProof="0" dirty="0"/>
              <a:t>Contiene toda la información relacionada con TRMM y GPM</a:t>
            </a:r>
          </a:p>
          <a:p>
            <a:r>
              <a:rPr lang="es-ES_tradnl" noProof="0" dirty="0"/>
              <a:t>Enlaces a documentación y acceso a datos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003286"/>
            <a:ext cx="11704320" cy="314859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s-ES_tradnl" sz="2100" noProof="0" dirty="0">
                <a:hlinkClick r:id="rId3"/>
              </a:rPr>
              <a:t>https://pmm.nasa.gov/</a:t>
            </a:r>
            <a:endParaRPr lang="es-ES_tradnl" sz="2100" noProof="0" dirty="0"/>
          </a:p>
        </p:txBody>
      </p:sp>
      <p:pic>
        <p:nvPicPr>
          <p:cNvPr id="6" name="Picture 5" descr="Screen Shot 2016-06-21 at 2.30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2" y="1468591"/>
            <a:ext cx="6915584" cy="4698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2252" y="2086160"/>
            <a:ext cx="7154302" cy="63622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3" idx="1"/>
          </p:cNvCxnSpPr>
          <p:nvPr/>
        </p:nvCxnSpPr>
        <p:spPr>
          <a:xfrm flipH="1" flipV="1">
            <a:off x="6473954" y="2722385"/>
            <a:ext cx="1418260" cy="106308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8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Measurement</a:t>
            </a:r>
            <a:r>
              <a:rPr lang="es-ES_tradnl" noProof="0" dirty="0"/>
              <a:t> </a:t>
            </a:r>
            <a:r>
              <a:rPr lang="es-ES_tradnl" noProof="0" dirty="0" err="1"/>
              <a:t>Missions</a:t>
            </a:r>
            <a:r>
              <a:rPr lang="es-ES_tradnl" noProof="0" dirty="0"/>
              <a:t>: Acceso a Datos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2"/>
          </p:nvPr>
        </p:nvSpPr>
        <p:spPr>
          <a:xfrm>
            <a:off x="7466012" y="1368089"/>
            <a:ext cx="4480560" cy="4569320"/>
          </a:xfrm>
        </p:spPr>
        <p:txBody>
          <a:bodyPr>
            <a:normAutofit/>
          </a:bodyPr>
          <a:lstStyle/>
          <a:p>
            <a:r>
              <a:rPr lang="es-ES_tradnl" noProof="0" dirty="0"/>
              <a:t>Todo acerca de los datos TRMM y GPM</a:t>
            </a:r>
          </a:p>
          <a:p>
            <a:pPr lvl="1"/>
            <a:r>
              <a:rPr lang="es-ES_tradnl" noProof="0" dirty="0"/>
              <a:t>Incluye actualizaciones, noticias y preguntas frecuentes</a:t>
            </a:r>
          </a:p>
          <a:p>
            <a:r>
              <a:rPr lang="es-ES_tradnl" noProof="0" dirty="0"/>
              <a:t>Acceso a datos fácil e inscripción de usuario rápida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sz="2100" noProof="0" dirty="0">
                <a:hlinkClick r:id="rId3"/>
              </a:rPr>
              <a:t>https://pmm.nasa.gov/data-access</a:t>
            </a:r>
            <a:endParaRPr lang="es-ES_tradnl" sz="2100" noProof="0" dirty="0"/>
          </a:p>
        </p:txBody>
      </p:sp>
      <p:pic>
        <p:nvPicPr>
          <p:cNvPr id="2" name="Picture 1" descr="Screen Shot 2016-06-21 at 2.39.4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52" y="1356515"/>
            <a:ext cx="7062672" cy="484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07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1330084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Measurement</a:t>
            </a:r>
            <a:r>
              <a:rPr lang="es-ES_tradnl" noProof="0" dirty="0"/>
              <a:t> </a:t>
            </a:r>
            <a:r>
              <a:rPr lang="es-ES_tradnl" noProof="0" dirty="0" err="1"/>
              <a:t>Missions</a:t>
            </a:r>
            <a:r>
              <a:rPr lang="es-ES_tradnl" noProof="0" dirty="0"/>
              <a:t>: Fuentes de Datos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http://pmm.nasa.gov/data-access/data-sources</a:t>
            </a:r>
            <a:r>
              <a:rPr lang="es-ES_tradnl" noProof="0" dirty="0"/>
              <a:t> </a:t>
            </a:r>
          </a:p>
        </p:txBody>
      </p:sp>
      <p:pic>
        <p:nvPicPr>
          <p:cNvPr id="12" name="Content Placeholder 11" descr="Screen Shot 2016-06-21 at 2.52.0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800" y="1368425"/>
            <a:ext cx="9259225" cy="49497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72247" y="4241982"/>
            <a:ext cx="2322165" cy="1473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Left Arrow 13"/>
          <p:cNvSpPr/>
          <p:nvPr/>
        </p:nvSpPr>
        <p:spPr>
          <a:xfrm>
            <a:off x="4507982" y="4471930"/>
            <a:ext cx="1586429" cy="16096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36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noProof="0" dirty="0"/>
              <a:t>PPS y STORM</a:t>
            </a:r>
            <a:br>
              <a:rPr lang="es-ES_tradnl" noProof="0" dirty="0"/>
            </a:br>
            <a:r>
              <a:rPr lang="es-ES_tradnl" noProof="0" dirty="0">
                <a:hlinkClick r:id="rId3"/>
              </a:rPr>
              <a:t>http://storm.pps.eosdis.nasa.gov/storm</a:t>
            </a:r>
            <a:r>
              <a:rPr lang="es-ES_tradnl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2224149"/>
      </p:ext>
    </p:extLst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Precipitation</a:t>
            </a:r>
            <a:r>
              <a:rPr lang="es-ES_tradnl" noProof="0" dirty="0"/>
              <a:t> </a:t>
            </a:r>
            <a:r>
              <a:rPr lang="es-ES_tradnl" noProof="0" dirty="0" err="1"/>
              <a:t>Processing</a:t>
            </a:r>
            <a:r>
              <a:rPr lang="es-ES_tradnl" noProof="0" dirty="0"/>
              <a:t> </a:t>
            </a:r>
            <a:r>
              <a:rPr lang="es-ES_tradnl" noProof="0" dirty="0" err="1"/>
              <a:t>System</a:t>
            </a:r>
            <a:r>
              <a:rPr lang="es-ES_tradnl" noProof="0" dirty="0"/>
              <a:t>: STORM</a:t>
            </a:r>
            <a:br>
              <a:rPr lang="es-ES_tradnl" sz="1800" noProof="0" dirty="0"/>
            </a:br>
            <a:r>
              <a:rPr lang="es-ES_tradnl" sz="1800" noProof="0" dirty="0"/>
              <a:t>(Sistema de Procesamiento de Precipitaciones)</a:t>
            </a:r>
            <a:endParaRPr lang="es-ES_tradnl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2"/>
          </p:nvPr>
        </p:nvSpPr>
        <p:spPr>
          <a:xfrm>
            <a:off x="7694612" y="1368089"/>
            <a:ext cx="4251960" cy="4569320"/>
          </a:xfrm>
        </p:spPr>
        <p:txBody>
          <a:bodyPr/>
          <a:lstStyle/>
          <a:p>
            <a:r>
              <a:rPr lang="es-ES_tradnl" noProof="0" dirty="0"/>
              <a:t>Todos los productos de datos TRMM y GPM pueden descargarse de STORM</a:t>
            </a:r>
          </a:p>
          <a:p>
            <a:r>
              <a:rPr lang="es-ES_tradnl" noProof="0" dirty="0"/>
              <a:t>Imágenes de dato y visualizador HDF5 disponibles en STORM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sz="2100" noProof="0" dirty="0">
                <a:hlinkClick r:id="rId3"/>
              </a:rPr>
              <a:t>https://storm.pps.eosdis.nasa.gov/storm/</a:t>
            </a:r>
            <a:endParaRPr lang="es-ES_tradnl" sz="2100" noProof="0" dirty="0"/>
          </a:p>
        </p:txBody>
      </p:sp>
      <p:pic>
        <p:nvPicPr>
          <p:cNvPr id="2" name="Picture 1" descr="Screen Shot 2016-06-21 at 2.58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252" y="1368089"/>
            <a:ext cx="7255317" cy="46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21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_tradnl" noProof="0" dirty="0"/>
              <a:t>Giovanni</a:t>
            </a:r>
            <a:br>
              <a:rPr lang="es-ES_tradnl" noProof="0" dirty="0"/>
            </a:br>
            <a:r>
              <a:rPr lang="es-ES_tradnl" u="sng" noProof="0" dirty="0">
                <a:hlinkClick r:id="rId3"/>
              </a:rPr>
              <a:t>http://giovanni.gsfc.nasa.gov/</a:t>
            </a:r>
            <a:r>
              <a:rPr lang="es-ES_tradnl" u="sng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1159571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3-13 at 10.33.48 A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405" y="0"/>
            <a:ext cx="12207230" cy="6858000"/>
          </a:xfrm>
          <a:prstGeom prst="rect">
            <a:avLst/>
          </a:prstGeom>
        </p:spPr>
      </p:pic>
      <p:pic>
        <p:nvPicPr>
          <p:cNvPr id="5" name="Picture 4" descr="Screen Shot 2017-03-13 at 10.36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097"/>
            <a:ext cx="12188825" cy="48087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3034433" y="3392036"/>
            <a:ext cx="7108062" cy="974122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62019" y="4599169"/>
            <a:ext cx="3235856" cy="646331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bg1"/>
                </a:solidFill>
              </a:rPr>
              <a:t>Búsqueda de datos por palabra clave (</a:t>
            </a:r>
            <a:r>
              <a:rPr lang="es-ES_tradnl" sz="1800" dirty="0" err="1">
                <a:solidFill>
                  <a:schemeClr val="bg1"/>
                </a:solidFill>
              </a:rPr>
              <a:t>Keyword</a:t>
            </a:r>
            <a:r>
              <a:rPr lang="es-ES_tradnl" sz="1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73970" y="1185294"/>
            <a:ext cx="11708231" cy="643506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3970" y="1904316"/>
            <a:ext cx="9029082" cy="1143684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78252" y="979381"/>
            <a:ext cx="2503949" cy="830997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0" rIns="121899" bIns="0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bg1"/>
                </a:solidFill>
              </a:rPr>
              <a:t>Opciones de Análisis/Diagrama de Dispersión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03052" y="1983036"/>
            <a:ext cx="2853119" cy="1785082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60949" rIns="121899" bIns="60949" rtlCol="0">
            <a:spAutoFit/>
          </a:bodyPr>
          <a:lstStyle/>
          <a:p>
            <a:r>
              <a:rPr lang="es-ES_tradnl" sz="1800" b="1" dirty="0">
                <a:solidFill>
                  <a:schemeClr val="bg1"/>
                </a:solidFill>
              </a:rPr>
              <a:t>Búsqueda Temporal y Espacial</a:t>
            </a:r>
          </a:p>
          <a:p>
            <a:r>
              <a:rPr lang="es-ES_tradnl" sz="1800" dirty="0">
                <a:solidFill>
                  <a:schemeClr val="bg1"/>
                </a:solidFill>
              </a:rPr>
              <a:t>Selección en Mapa y de </a:t>
            </a:r>
            <a:r>
              <a:rPr lang="es-ES_tradnl" sz="1800" dirty="0" err="1">
                <a:solidFill>
                  <a:schemeClr val="bg1"/>
                </a:solidFill>
              </a:rPr>
              <a:t>Shapefile</a:t>
            </a:r>
            <a:r>
              <a:rPr lang="es-ES_tradnl" sz="1800" dirty="0">
                <a:solidFill>
                  <a:schemeClr val="bg1"/>
                </a:solidFill>
              </a:rPr>
              <a:t> para varios países y estados de EEUU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42495" y="5449580"/>
            <a:ext cx="1931073" cy="677086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lIns="121899" tIns="60949" rIns="121899" bIns="60949" rtlCol="0">
            <a:spAutoFit/>
          </a:bodyPr>
          <a:lstStyle/>
          <a:p>
            <a:pPr algn="ctr"/>
            <a:r>
              <a:rPr lang="es-ES_tradnl" sz="1800" dirty="0">
                <a:solidFill>
                  <a:schemeClr val="bg1"/>
                </a:solidFill>
              </a:rPr>
              <a:t>Datos de Diagramación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1429878" y="6126666"/>
            <a:ext cx="0" cy="4486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Demostración: Visualización de Datos</a:t>
            </a:r>
            <a:endParaRPr lang="en-US" sz="1800" b="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 dirty="0">
                <a:hlinkClick r:id="rId3"/>
              </a:rPr>
              <a:t>https://pmm.nasa.gov/data-access/visualization</a:t>
            </a:r>
            <a:r>
              <a:rPr lang="en-US" b="0" dirty="0"/>
              <a:t> </a:t>
            </a:r>
            <a:endParaRPr lang="en-US" dirty="0"/>
          </a:p>
        </p:txBody>
      </p:sp>
      <p:pic>
        <p:nvPicPr>
          <p:cNvPr id="8" name="Picture 7" descr="Screen Shot 2017-10-26 at 4.36.2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63" y="1356515"/>
            <a:ext cx="3962599" cy="4961630"/>
          </a:xfrm>
          <a:prstGeom prst="rect">
            <a:avLst/>
          </a:prstGeom>
        </p:spPr>
      </p:pic>
      <p:pic>
        <p:nvPicPr>
          <p:cNvPr id="9" name="Picture 8" descr="Screen Shot 2017-10-26 at 4.3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73" y="1368089"/>
            <a:ext cx="4811588" cy="49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69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877207"/>
            <a:ext cx="12188825" cy="1643370"/>
          </a:xfrm>
        </p:spPr>
        <p:txBody>
          <a:bodyPr/>
          <a:lstStyle/>
          <a:p>
            <a:r>
              <a:rPr lang="es-ES_tradnl" noProof="0" dirty="0"/>
              <a:t>Demostración de STORM y Giovanni</a:t>
            </a:r>
          </a:p>
        </p:txBody>
      </p:sp>
    </p:spTree>
    <p:extLst>
      <p:ext uri="{BB962C8B-B14F-4D97-AF65-F5344CB8AC3E}">
        <p14:creationId xmlns:p14="http://schemas.microsoft.com/office/powerpoint/2010/main" val="1648018357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Preguntas para Discusión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¿Cuáles son las principales diferencias entre TRMM y GPM?</a:t>
            </a: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¿Por qué TMPA e IMERG son los que más se usan en aplicaciones a pesar de que su resolución espacial es menor comparado con los datos de sensores (Nivel 2) TRMM y GPM? </a:t>
            </a:r>
            <a:br>
              <a:rPr lang="es-ES_tradnl" noProof="0" dirty="0"/>
            </a:br>
            <a:endParaRPr lang="es-ES_tradnl" noProof="0" dirty="0"/>
          </a:p>
          <a:p>
            <a:pPr marL="603478" indent="-457200">
              <a:buFont typeface="+mj-lt"/>
              <a:buAutoNum type="arabicPeriod"/>
            </a:pPr>
            <a:r>
              <a:rPr lang="es-ES_tradnl" noProof="0" dirty="0"/>
              <a:t>¿Cuál herramienta de acceso a datos es para cantidades masivas de datos y no para el análisis o visualización?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1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914998"/>
            <a:ext cx="10563920" cy="1643370"/>
          </a:xfrm>
        </p:spPr>
        <p:txBody>
          <a:bodyPr/>
          <a:lstStyle/>
          <a:p>
            <a:r>
              <a:rPr lang="es-ES_tradnl" noProof="0" dirty="0"/>
              <a:t>El siguiente paso  </a:t>
            </a:r>
            <a:br>
              <a:rPr lang="es-ES_tradnl" noProof="0" dirty="0"/>
            </a:br>
            <a:r>
              <a:rPr lang="es-ES_tradnl" noProof="0" dirty="0"/>
              <a:t>Ejercicio Práctico: Acceso y Análisis de Datos de Precipitaciones</a:t>
            </a:r>
          </a:p>
        </p:txBody>
      </p:sp>
    </p:spTree>
    <p:extLst>
      <p:ext uri="{BB962C8B-B14F-4D97-AF65-F5344CB8AC3E}">
        <p14:creationId xmlns:p14="http://schemas.microsoft.com/office/powerpoint/2010/main" val="1826040014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noProof="0" dirty="0"/>
              <a:t>Diapositivas Extras: Validación de Datos GPM</a:t>
            </a:r>
            <a:br>
              <a:rPr lang="es-ES_tradnl" b="1" noProof="0" dirty="0"/>
            </a:br>
            <a:r>
              <a:rPr lang="es-ES_tradnl" b="1" noProof="0" dirty="0"/>
              <a:t>De </a:t>
            </a:r>
            <a:r>
              <a:rPr lang="es-ES_tradnl" noProof="0" dirty="0">
                <a:hlinkClick r:id="rId2"/>
              </a:rPr>
              <a:t>https://pmm.nasa.gov/training</a:t>
            </a:r>
            <a:br>
              <a:rPr lang="es-ES_tradnl" noProof="0" dirty="0"/>
            </a:br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07905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Bandas Espectrales Utilizadas en la Teledetección de Precipitaciones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noProof="0" dirty="0"/>
              <a:t>Se derivan de la:</a:t>
            </a:r>
          </a:p>
          <a:p>
            <a:pPr lvl="1"/>
            <a:r>
              <a:rPr lang="es-ES_tradnl" noProof="0" dirty="0"/>
              <a:t>radiación visible reflejada (ondas de 0.5 a 0.6 micrómetros de longitud)</a:t>
            </a:r>
          </a:p>
          <a:p>
            <a:pPr lvl="1"/>
            <a:r>
              <a:rPr lang="es-ES_tradnl" noProof="0" dirty="0"/>
              <a:t>radiación infrarroja emitida (ondas de 10-12 micrómetros de longitud)</a:t>
            </a:r>
          </a:p>
          <a:p>
            <a:pPr lvl="1"/>
            <a:r>
              <a:rPr lang="es-ES_tradnl" dirty="0"/>
              <a:t>radiación de </a:t>
            </a:r>
            <a:r>
              <a:rPr lang="es-ES_tradnl" noProof="0" dirty="0"/>
              <a:t>microondas emitida (frecuencias de 10 a 183 </a:t>
            </a:r>
            <a:r>
              <a:rPr lang="es-ES_tradnl" noProof="0" dirty="0" err="1"/>
              <a:t>Ghz</a:t>
            </a:r>
            <a:r>
              <a:rPr lang="es-ES_tradnl" noProof="0" dirty="0"/>
              <a:t> u ondas de mm a cm de longitud)</a:t>
            </a:r>
          </a:p>
          <a:p>
            <a:endParaRPr lang="es-ES_tradnl" noProof="0" dirty="0"/>
          </a:p>
          <a:p>
            <a:endParaRPr lang="es-ES_tradnl" noProof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0" b="2953"/>
          <a:stretch/>
        </p:blipFill>
        <p:spPr>
          <a:xfrm>
            <a:off x="2855912" y="3323300"/>
            <a:ext cx="6477000" cy="299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75388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Validación de Productos de Datos GPM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s-ES_tradnl" noProof="0" dirty="0"/>
              <a:t>Los datos de precipitaciones GPM actualmente están siendo validados con una variedad de mediciones de campo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2"/>
              </a:rPr>
              <a:t>http://pmm.nasa.gov/data-access/downloads/ground-validation/</a:t>
            </a:r>
            <a:r>
              <a:rPr lang="es-ES_tradnl" noProof="0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81" y="2298263"/>
            <a:ext cx="7688263" cy="4029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428874" y="4700588"/>
            <a:ext cx="2751137" cy="1471612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05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Validación de Productos de Datos GPM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 algn="ctr">
              <a:buNone/>
            </a:pPr>
            <a:r>
              <a:rPr lang="es-ES_tradnl" noProof="0" dirty="0"/>
              <a:t>Los datos de precipitaciones GPM actualmente están siendo validados con una variedad de mediciones de campo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noProof="0" dirty="0">
                <a:hlinkClick r:id="rId3"/>
              </a:rPr>
              <a:t>http://pmm.nasa.gov/data-access/downloads/ground-validation/</a:t>
            </a:r>
            <a:r>
              <a:rPr lang="es-ES_tradnl" noProof="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52" y="2387783"/>
            <a:ext cx="6080761" cy="3680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71" y="2387782"/>
            <a:ext cx="4704841" cy="38106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69"/>
          <a:stretch/>
        </p:blipFill>
        <p:spPr>
          <a:xfrm>
            <a:off x="8913812" y="3568780"/>
            <a:ext cx="1834889" cy="2898099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7085523" y="4932105"/>
            <a:ext cx="19812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Screen Shot 2015-03-03 at 11.52.13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7" t="2969" r="2121" b="3495"/>
          <a:stretch/>
        </p:blipFill>
        <p:spPr>
          <a:xfrm>
            <a:off x="2920849" y="1130300"/>
            <a:ext cx="6347127" cy="480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Comparación de Productos de Datos GPM y TRMM Nivel-2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5966995"/>
            <a:ext cx="11704320" cy="314859"/>
          </a:xfrm>
        </p:spPr>
        <p:txBody>
          <a:bodyPr/>
          <a:lstStyle/>
          <a:p>
            <a:r>
              <a:rPr lang="es-ES_tradnl" noProof="0" dirty="0" err="1"/>
              <a:t>Courtesy</a:t>
            </a:r>
            <a:r>
              <a:rPr lang="es-ES_tradnl" noProof="0" dirty="0"/>
              <a:t>:  William </a:t>
            </a:r>
            <a:r>
              <a:rPr lang="es-ES_tradnl" noProof="0" dirty="0" err="1"/>
              <a:t>Olson</a:t>
            </a:r>
            <a:r>
              <a:rPr lang="es-ES_tradnl" noProof="0" dirty="0"/>
              <a:t> (PMM </a:t>
            </a:r>
            <a:r>
              <a:rPr lang="es-ES_tradnl" noProof="0" dirty="0" err="1"/>
              <a:t>Investigator</a:t>
            </a:r>
            <a:r>
              <a:rPr lang="es-ES_tradnl" noProof="0" dirty="0"/>
              <a:t>), NASA </a:t>
            </a:r>
            <a:r>
              <a:rPr lang="es-ES_tradnl" noProof="0" dirty="0" err="1"/>
              <a:t>Mesoscale</a:t>
            </a:r>
            <a:r>
              <a:rPr lang="es-ES_tradnl" noProof="0" dirty="0"/>
              <a:t> </a:t>
            </a:r>
            <a:r>
              <a:rPr lang="es-ES_tradnl" noProof="0" dirty="0" err="1"/>
              <a:t>Atmospheric</a:t>
            </a:r>
            <a:r>
              <a:rPr lang="es-ES_tradnl" noProof="0" dirty="0"/>
              <a:t> </a:t>
            </a:r>
            <a:r>
              <a:rPr lang="es-ES_tradnl" noProof="0" dirty="0" err="1"/>
              <a:t>Processes</a:t>
            </a:r>
            <a:endParaRPr lang="es-ES_tradnl" noProof="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42252" y="2362200"/>
            <a:ext cx="6776678" cy="3058656"/>
            <a:chOff x="242252" y="2362200"/>
            <a:chExt cx="6776678" cy="3058656"/>
          </a:xfrm>
        </p:grpSpPr>
        <p:cxnSp>
          <p:nvCxnSpPr>
            <p:cNvPr id="10" name="Straight Arrow Connector 9"/>
            <p:cNvCxnSpPr>
              <a:stCxn id="8" idx="0"/>
            </p:cNvCxnSpPr>
            <p:nvPr/>
          </p:nvCxnSpPr>
          <p:spPr>
            <a:xfrm flipV="1">
              <a:off x="1453832" y="2362200"/>
              <a:ext cx="1486698" cy="38100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42252" y="2743200"/>
              <a:ext cx="2423160" cy="2677656"/>
            </a:xfrm>
            <a:prstGeom prst="rect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Mayor </a:t>
              </a:r>
              <a:r>
                <a:rPr lang="en-US" dirty="0" err="1">
                  <a:solidFill>
                    <a:schemeClr val="bg1"/>
                  </a:solidFill>
                </a:rPr>
                <a:t>resolución</a:t>
              </a:r>
              <a:r>
                <a:rPr lang="en-US" dirty="0">
                  <a:solidFill>
                    <a:schemeClr val="bg1"/>
                  </a:solidFill>
                </a:rPr>
                <a:t>, </a:t>
              </a:r>
              <a:r>
                <a:rPr lang="en-US" dirty="0" err="1">
                  <a:solidFill>
                    <a:schemeClr val="bg1"/>
                  </a:solidFill>
                </a:rPr>
                <a:t>cobertura</a:t>
              </a:r>
              <a:r>
                <a:rPr lang="en-US" dirty="0">
                  <a:solidFill>
                    <a:schemeClr val="bg1"/>
                  </a:solidFill>
                </a:rPr>
                <a:t> y </a:t>
              </a:r>
              <a:r>
                <a:rPr lang="en-US" dirty="0" err="1">
                  <a:solidFill>
                    <a:schemeClr val="bg1"/>
                  </a:solidFill>
                </a:rPr>
                <a:t>detalles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espaciales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en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los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 err="1">
                  <a:solidFill>
                    <a:schemeClr val="bg1"/>
                  </a:solidFill>
                </a:rPr>
                <a:t>productos</a:t>
              </a:r>
              <a:r>
                <a:rPr lang="en-US" dirty="0">
                  <a:solidFill>
                    <a:schemeClr val="bg1"/>
                  </a:solidFill>
                </a:rPr>
                <a:t> GPM</a:t>
              </a: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6856412" y="5105400"/>
              <a:ext cx="162518" cy="304800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297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Screen Shot 2015-03-09 at 11.36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t="16568" r="5456"/>
          <a:stretch/>
        </p:blipFill>
        <p:spPr>
          <a:xfrm>
            <a:off x="2694715" y="1130300"/>
            <a:ext cx="6799395" cy="4806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Comparación de Productos de Datos GPM y TRMM Nivel-2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Courtesy</a:t>
            </a:r>
            <a:r>
              <a:rPr lang="es-ES_tradnl" noProof="0" dirty="0"/>
              <a:t>: Christian </a:t>
            </a:r>
            <a:r>
              <a:rPr lang="es-ES_tradnl" noProof="0" dirty="0" err="1"/>
              <a:t>Kummerow</a:t>
            </a:r>
            <a:r>
              <a:rPr lang="es-ES_tradnl" noProof="0" dirty="0"/>
              <a:t> (PMM </a:t>
            </a:r>
            <a:r>
              <a:rPr lang="es-ES_tradnl" noProof="0" dirty="0" err="1"/>
              <a:t>Investigator</a:t>
            </a:r>
            <a:r>
              <a:rPr lang="es-ES_tradnl" noProof="0" dirty="0"/>
              <a:t>), Colorado </a:t>
            </a:r>
            <a:r>
              <a:rPr lang="es-ES_tradnl" noProof="0" dirty="0" err="1"/>
              <a:t>State</a:t>
            </a:r>
            <a:r>
              <a:rPr lang="es-ES_tradnl" noProof="0" dirty="0"/>
              <a:t> </a:t>
            </a:r>
            <a:r>
              <a:rPr lang="es-ES_tradnl" noProof="0" dirty="0" err="1"/>
              <a:t>University</a:t>
            </a:r>
            <a:endParaRPr lang="es-ES_tradnl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9517813" y="2718167"/>
            <a:ext cx="2423160" cy="1569660"/>
          </a:xfrm>
          <a:prstGeom prst="rect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Cobertura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mejorada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el </a:t>
            </a:r>
            <a:r>
              <a:rPr lang="en-US" dirty="0" err="1">
                <a:solidFill>
                  <a:schemeClr val="bg1"/>
                </a:solidFill>
              </a:rPr>
              <a:t>producto</a:t>
            </a:r>
            <a:r>
              <a:rPr lang="en-US" dirty="0">
                <a:solidFill>
                  <a:schemeClr val="bg1"/>
                </a:solidFill>
              </a:rPr>
              <a:t> GPM GMI</a:t>
            </a:r>
          </a:p>
        </p:txBody>
      </p:sp>
      <p:sp>
        <p:nvSpPr>
          <p:cNvPr id="13" name="Oval 12"/>
          <p:cNvSpPr/>
          <p:nvPr/>
        </p:nvSpPr>
        <p:spPr>
          <a:xfrm>
            <a:off x="3656012" y="1540760"/>
            <a:ext cx="3351927" cy="990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656012" y="3932419"/>
            <a:ext cx="3351927" cy="9906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Validación – Producto de 3 horas, 0.25° IMERG, 3B42, MRMS para el 15 de junio de 2014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42252" y="1130283"/>
            <a:ext cx="5897880" cy="4807125"/>
          </a:xfrm>
        </p:spPr>
        <p:txBody>
          <a:bodyPr>
            <a:normAutofit lnSpcReduction="10000"/>
          </a:bodyPr>
          <a:lstStyle/>
          <a:p>
            <a:r>
              <a:rPr lang="es-ES_tradnl" noProof="0" dirty="0"/>
              <a:t>IMERG es mejor que 3B42 para ocurrencia de precipitaciones</a:t>
            </a:r>
          </a:p>
          <a:p>
            <a:r>
              <a:rPr lang="es-ES_tradnl" noProof="0" dirty="0"/>
              <a:t>IMERG funciona modestamente mejor en cuanto a volumen de precipitaciones</a:t>
            </a:r>
          </a:p>
          <a:p>
            <a:r>
              <a:rPr lang="es-ES_tradnl" noProof="0" dirty="0"/>
              <a:t>Nota: Las recuperaciones de huellas GPROF originales por debajo de 0.1 mm/</a:t>
            </a:r>
            <a:r>
              <a:rPr lang="es-ES_tradnl" noProof="0" dirty="0" err="1"/>
              <a:t>hr</a:t>
            </a:r>
            <a:r>
              <a:rPr lang="es-ES_tradnl" noProof="0" dirty="0"/>
              <a:t> se anotan con un umbral de cero</a:t>
            </a:r>
          </a:p>
          <a:p>
            <a:r>
              <a:rPr lang="es-ES_tradnl" noProof="0" dirty="0"/>
              <a:t>El efecto de esto sobre IMERG depende de la resolución del sensor de insumo y el promediado subsiguiente (aquí 0.25°)</a:t>
            </a:r>
          </a:p>
          <a:p>
            <a:endParaRPr lang="es-ES_tradnl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Slide</a:t>
            </a:r>
            <a:r>
              <a:rPr lang="es-ES_tradnl" noProof="0" dirty="0"/>
              <a:t> </a:t>
            </a:r>
            <a:r>
              <a:rPr lang="es-ES_tradnl" noProof="0" dirty="0" err="1"/>
              <a:t>Courtesy</a:t>
            </a:r>
            <a:r>
              <a:rPr lang="es-ES_tradnl" noProof="0" dirty="0"/>
              <a:t> J. Wang (SSAI; NASA/GSFC 612)</a:t>
            </a:r>
          </a:p>
        </p:txBody>
      </p:sp>
      <p:pic>
        <p:nvPicPr>
          <p:cNvPr id="17" name="Content Placeholder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132" y="1130282"/>
            <a:ext cx="5212080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2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 err="1"/>
              <a:t>Validation</a:t>
            </a:r>
            <a:r>
              <a:rPr lang="es-ES_tradnl" noProof="0" dirty="0"/>
              <a:t> – Producto de 3 </a:t>
            </a:r>
            <a:r>
              <a:rPr lang="es-ES_tradnl" noProof="0" dirty="0" err="1"/>
              <a:t>hras</a:t>
            </a:r>
            <a:r>
              <a:rPr lang="es-ES_tradnl" noProof="0" dirty="0"/>
              <a:t>, CONUS-</a:t>
            </a:r>
            <a:r>
              <a:rPr lang="es-ES_tradnl" noProof="0" dirty="0" err="1"/>
              <a:t>avg</a:t>
            </a:r>
            <a:r>
              <a:rPr lang="es-ES_tradnl" noProof="0" dirty="0"/>
              <a:t>. IMERG, 3B42, MRMS para abril – </a:t>
            </a:r>
            <a:r>
              <a:rPr lang="es-ES_tradnl" noProof="0" dirty="0" err="1"/>
              <a:t>juilio</a:t>
            </a:r>
            <a:r>
              <a:rPr lang="es-ES_tradnl" noProof="0" dirty="0"/>
              <a:t> de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/>
          <a:lstStyle/>
          <a:p>
            <a:r>
              <a:rPr lang="es-ES_tradnl" noProof="0" dirty="0"/>
              <a:t>IMERG es mejor en cuanto a sesgo y RMSE</a:t>
            </a:r>
          </a:p>
          <a:p>
            <a:r>
              <a:rPr lang="es-ES_tradnl" noProof="0" dirty="0"/>
              <a:t>IMERG y 3B42 tienden a mostrar tasas elevadas</a:t>
            </a:r>
          </a:p>
          <a:p>
            <a:r>
              <a:rPr lang="es-ES_tradnl" noProof="0" dirty="0"/>
              <a:t>A esta escala espacial, el error es aproximadamente multiplicativo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Slide</a:t>
            </a:r>
            <a:r>
              <a:rPr lang="es-ES_tradnl" noProof="0" dirty="0"/>
              <a:t> </a:t>
            </a:r>
            <a:r>
              <a:rPr lang="es-ES_tradnl" noProof="0" dirty="0" err="1"/>
              <a:t>Courtesy</a:t>
            </a:r>
            <a:r>
              <a:rPr lang="es-ES_tradnl" noProof="0" dirty="0"/>
              <a:t> J. Wang (SSAI; NASA/GSFC 612)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8148" t="2221" r="5186" b="11112"/>
          <a:stretch/>
        </p:blipFill>
        <p:spPr>
          <a:xfrm>
            <a:off x="4203134" y="2590800"/>
            <a:ext cx="3782557" cy="3378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149" t="2223" r="5185" b="11111"/>
          <a:stretch/>
        </p:blipFill>
        <p:spPr>
          <a:xfrm>
            <a:off x="8164015" y="2590800"/>
            <a:ext cx="3782557" cy="33714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7799" t="2292" r="5535" b="11161"/>
          <a:stretch/>
        </p:blipFill>
        <p:spPr>
          <a:xfrm>
            <a:off x="242251" y="2590800"/>
            <a:ext cx="3782557" cy="337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14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</p:spPr>
        <p:txBody>
          <a:bodyPr/>
          <a:lstStyle/>
          <a:p>
            <a:r>
              <a:rPr lang="es-ES_tradnl" noProof="0" dirty="0"/>
              <a:t>Validación – Nieve en IMERG, NWS WSR88D, 12 de marzo de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2" y="1130283"/>
            <a:ext cx="11704320" cy="4807125"/>
          </a:xfrm>
        </p:spPr>
        <p:txBody>
          <a:bodyPr/>
          <a:lstStyle/>
          <a:p>
            <a:r>
              <a:rPr lang="es-ES_tradnl" noProof="0" dirty="0"/>
              <a:t>IMERG convertido en </a:t>
            </a:r>
            <a:r>
              <a:rPr lang="es-ES_tradnl" noProof="0" dirty="0" err="1"/>
              <a:t>dBZ</a:t>
            </a:r>
            <a:r>
              <a:rPr lang="es-ES_tradnl" noProof="0" dirty="0"/>
              <a:t>, WSR88D en </a:t>
            </a:r>
            <a:r>
              <a:rPr lang="es-ES_tradnl" noProof="0" dirty="0" err="1"/>
              <a:t>dBZ</a:t>
            </a:r>
            <a:r>
              <a:rPr lang="es-ES_tradnl" noProof="0" dirty="0"/>
              <a:t>; ambos en resolución original</a:t>
            </a:r>
          </a:p>
          <a:p>
            <a:r>
              <a:rPr lang="es-ES_tradnl" noProof="0" dirty="0"/>
              <a:t>Línea rastreadora de radar ausente en IMERG</a:t>
            </a:r>
          </a:p>
          <a:p>
            <a:r>
              <a:rPr lang="es-ES_tradnl" noProof="0" dirty="0"/>
              <a:t>2-5” de nieve con condiciones tormentosas en Cleveland, Ohio, ~1900 UTC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/>
              <a:t>Slide</a:t>
            </a:r>
            <a:r>
              <a:rPr lang="es-ES_tradnl" noProof="0" dirty="0"/>
              <a:t> </a:t>
            </a:r>
            <a:r>
              <a:rPr lang="es-ES_tradnl" noProof="0" dirty="0" err="1"/>
              <a:t>Courtesy</a:t>
            </a:r>
            <a:r>
              <a:rPr lang="es-ES_tradnl" noProof="0" dirty="0"/>
              <a:t> of </a:t>
            </a:r>
            <a:r>
              <a:rPr lang="es-ES_tradnl" noProof="0" dirty="0">
                <a:latin typeface="Arial"/>
              </a:rPr>
              <a:t>B. Rose (</a:t>
            </a:r>
            <a:r>
              <a:rPr lang="es-ES_tradnl" noProof="0" dirty="0" err="1">
                <a:latin typeface="Arial"/>
              </a:rPr>
              <a:t>Weather</a:t>
            </a:r>
            <a:r>
              <a:rPr lang="es-ES_tradnl" noProof="0" dirty="0">
                <a:latin typeface="Arial"/>
              </a:rPr>
              <a:t> </a:t>
            </a:r>
            <a:r>
              <a:rPr lang="es-ES_tradnl" noProof="0" dirty="0" err="1">
                <a:latin typeface="Arial"/>
              </a:rPr>
              <a:t>Channel</a:t>
            </a:r>
            <a:r>
              <a:rPr lang="es-ES_tradnl" noProof="0" dirty="0">
                <a:latin typeface="Arial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0640">
            <a:off x="789155" y="4418700"/>
            <a:ext cx="3086981" cy="1508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38" y="2614952"/>
            <a:ext cx="2589214" cy="16635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21724">
            <a:off x="8495196" y="4446937"/>
            <a:ext cx="2527030" cy="169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621"/>
          <a:stretch/>
        </p:blipFill>
        <p:spPr>
          <a:xfrm rot="913794">
            <a:off x="4894739" y="4361612"/>
            <a:ext cx="2334465" cy="18056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771" y="2614953"/>
            <a:ext cx="2294401" cy="16635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4062" y="2614953"/>
            <a:ext cx="2129299" cy="166355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-286635" y="3277452"/>
            <a:ext cx="139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IMERG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80871" y="5003664"/>
            <a:ext cx="15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WSR88D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38038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1700 UTC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14771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1800 UTC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94062" y="2666590"/>
            <a:ext cx="1367308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1900 UTC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1833" y="4412030"/>
            <a:ext cx="1081579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1700 UTC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52902" y="4390233"/>
            <a:ext cx="1091046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1800 UTC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30911" y="4386222"/>
            <a:ext cx="1121101" cy="338554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/>
              </a:rPr>
              <a:t>1900 UTC</a:t>
            </a:r>
          </a:p>
        </p:txBody>
      </p:sp>
    </p:spTree>
    <p:extLst>
      <p:ext uri="{BB962C8B-B14F-4D97-AF65-F5344CB8AC3E}">
        <p14:creationId xmlns:p14="http://schemas.microsoft.com/office/powerpoint/2010/main" val="716326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54864" rIns="54864"/>
          <a:lstStyle/>
          <a:p>
            <a:r>
              <a:rPr lang="es-ES_tradnl" spc="-60" noProof="0" dirty="0"/>
              <a:t>Validación – </a:t>
            </a:r>
            <a:r>
              <a:rPr lang="es-ES_tradnl" spc="-60" noProof="0" dirty="0" err="1"/>
              <a:t>Supercélulas</a:t>
            </a:r>
            <a:r>
              <a:rPr lang="es-ES_tradnl" spc="-60" noProof="0" dirty="0"/>
              <a:t> en IMERG, NWS WSR88D, 22 de julio de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251" y="1130283"/>
            <a:ext cx="11946573" cy="4807125"/>
          </a:xfrm>
        </p:spPr>
        <p:txBody>
          <a:bodyPr rIns="0"/>
          <a:lstStyle/>
          <a:p>
            <a:pPr>
              <a:tabLst>
                <a:tab pos="228600" algn="l"/>
              </a:tabLst>
            </a:pPr>
            <a:r>
              <a:rPr lang="es-ES_tradnl" noProof="0" dirty="0">
                <a:solidFill>
                  <a:srgbClr val="000000"/>
                </a:solidFill>
              </a:rPr>
              <a:t>IMERG convertido en </a:t>
            </a:r>
            <a:r>
              <a:rPr lang="es-ES_tradnl" noProof="0" dirty="0" err="1">
                <a:solidFill>
                  <a:srgbClr val="000000"/>
                </a:solidFill>
              </a:rPr>
              <a:t>dBZ</a:t>
            </a:r>
            <a:r>
              <a:rPr lang="es-ES_tradnl" noProof="0" dirty="0">
                <a:solidFill>
                  <a:srgbClr val="000000"/>
                </a:solidFill>
              </a:rPr>
              <a:t>, WSR88D en </a:t>
            </a:r>
            <a:r>
              <a:rPr lang="es-ES_tradnl" noProof="0" dirty="0" err="1">
                <a:solidFill>
                  <a:srgbClr val="000000"/>
                </a:solidFill>
              </a:rPr>
              <a:t>dBZ</a:t>
            </a:r>
            <a:r>
              <a:rPr lang="es-ES_tradnl" noProof="0" dirty="0">
                <a:solidFill>
                  <a:srgbClr val="000000"/>
                </a:solidFill>
              </a:rPr>
              <a:t>; ambos en resolución original</a:t>
            </a:r>
          </a:p>
          <a:p>
            <a:pPr>
              <a:tabLst>
                <a:tab pos="228600" algn="l"/>
              </a:tabLst>
            </a:pPr>
            <a:r>
              <a:rPr lang="es-ES_tradnl" noProof="0" dirty="0">
                <a:solidFill>
                  <a:srgbClr val="000000"/>
                </a:solidFill>
              </a:rPr>
              <a:t>IMERG tiene una buena ubicación de </a:t>
            </a:r>
            <a:r>
              <a:rPr lang="es-ES_tradnl" noProof="0" dirty="0" err="1">
                <a:solidFill>
                  <a:srgbClr val="000000"/>
                </a:solidFill>
              </a:rPr>
              <a:t>supercélulas</a:t>
            </a:r>
            <a:endParaRPr lang="es-ES_tradnl" noProof="0" dirty="0">
              <a:solidFill>
                <a:srgbClr val="000000"/>
              </a:solidFill>
            </a:endParaRPr>
          </a:p>
          <a:p>
            <a:pPr>
              <a:tabLst>
                <a:tab pos="228600" algn="l"/>
              </a:tabLst>
            </a:pPr>
            <a:r>
              <a:rPr lang="es-ES_tradnl" spc="-20" noProof="0" dirty="0">
                <a:solidFill>
                  <a:srgbClr val="000000"/>
                </a:solidFill>
              </a:rPr>
              <a:t>Yunques más prominentes en IMERG, valores máximos menores (¿resolución?)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42252" y="6189030"/>
            <a:ext cx="11704320" cy="314859"/>
          </a:xfrm>
        </p:spPr>
        <p:txBody>
          <a:bodyPr/>
          <a:lstStyle/>
          <a:p>
            <a:r>
              <a:rPr lang="es-ES_tradnl" noProof="0" dirty="0" err="1"/>
              <a:t>Slide</a:t>
            </a:r>
            <a:r>
              <a:rPr lang="es-ES_tradnl" noProof="0" dirty="0"/>
              <a:t> </a:t>
            </a:r>
            <a:r>
              <a:rPr lang="es-ES_tradnl" noProof="0" dirty="0" err="1"/>
              <a:t>Courtesy</a:t>
            </a:r>
            <a:r>
              <a:rPr lang="es-ES_tradnl" noProof="0" dirty="0"/>
              <a:t> of </a:t>
            </a:r>
            <a:r>
              <a:rPr lang="es-ES_tradnl" noProof="0" dirty="0">
                <a:latin typeface="Arial"/>
              </a:rPr>
              <a:t>B. Rose (</a:t>
            </a:r>
            <a:r>
              <a:rPr lang="es-ES_tradnl" noProof="0" dirty="0" err="1">
                <a:latin typeface="Arial"/>
              </a:rPr>
              <a:t>Weather</a:t>
            </a:r>
            <a:r>
              <a:rPr lang="es-ES_tradnl" noProof="0" dirty="0">
                <a:latin typeface="Arial"/>
              </a:rPr>
              <a:t> </a:t>
            </a:r>
            <a:r>
              <a:rPr lang="es-ES_tradnl" noProof="0" dirty="0" err="1">
                <a:latin typeface="Arial"/>
              </a:rPr>
              <a:t>Channel</a:t>
            </a:r>
            <a:r>
              <a:rPr lang="es-ES_tradnl" noProof="0" dirty="0">
                <a:latin typeface="Arial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92" y="2632811"/>
            <a:ext cx="2938329" cy="17599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20" y="4454144"/>
            <a:ext cx="3765073" cy="1811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297" y="2624380"/>
            <a:ext cx="2963958" cy="1768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902" y="4450428"/>
            <a:ext cx="3328748" cy="18147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359" y="4458155"/>
            <a:ext cx="3115602" cy="18110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600" y="2632107"/>
            <a:ext cx="3013120" cy="1760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286635" y="3277452"/>
            <a:ext cx="1396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IMERG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 rot="16200000">
            <a:off x="-380871" y="5003664"/>
            <a:ext cx="1584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cs typeface="Arial"/>
              </a:rPr>
              <a:t>WSR88D (</a:t>
            </a:r>
            <a:r>
              <a:rPr lang="en-US" sz="1600" b="1" dirty="0" err="1">
                <a:cs typeface="Arial"/>
              </a:rPr>
              <a:t>dBZ</a:t>
            </a:r>
            <a:r>
              <a:rPr lang="en-US" sz="1600" b="1" dirty="0">
                <a:cs typeface="Arial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3492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1900 UTC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29297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2000 UTC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58600" y="3911822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cs typeface="Arial"/>
              </a:rPr>
              <a:t>2130 </a:t>
            </a:r>
            <a:r>
              <a:rPr lang="en-US" sz="2000" dirty="0">
                <a:cs typeface="Arial"/>
              </a:rPr>
              <a:t>UTC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0120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1900 UTC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6902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cs typeface="Arial"/>
              </a:rPr>
              <a:t>2000 UTC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07359" y="5794148"/>
            <a:ext cx="1367308" cy="400110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cs typeface="Arial"/>
              </a:rPr>
              <a:t>2130 </a:t>
            </a:r>
            <a:r>
              <a:rPr lang="en-US" sz="2000" dirty="0">
                <a:cs typeface="Arial"/>
              </a:rPr>
              <a:t>UTC</a:t>
            </a:r>
          </a:p>
        </p:txBody>
      </p:sp>
    </p:spTree>
    <p:extLst>
      <p:ext uri="{BB962C8B-B14F-4D97-AF65-F5344CB8AC3E}">
        <p14:creationId xmlns:p14="http://schemas.microsoft.com/office/powerpoint/2010/main" val="1336353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Validación – IERG Diario IERG y Cuadrícula de Fina Escala </a:t>
            </a:r>
            <a:r>
              <a:rPr lang="es-ES_tradnl" noProof="0" dirty="0" err="1"/>
              <a:t>Pocomoke</a:t>
            </a:r>
            <a:r>
              <a:rPr lang="es-ES_tradnl" noProof="0" dirty="0"/>
              <a:t>, Abril-Agosto de 2014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tIns="0"/>
          <a:lstStyle/>
          <a:p>
            <a:pPr>
              <a:spcBef>
                <a:spcPts val="400"/>
              </a:spcBef>
            </a:pPr>
            <a:r>
              <a:rPr lang="es-ES_tradnl" noProof="0" dirty="0"/>
              <a:t>23 pluviómetros en la superficie cerca en un área de 6x5 km cerca de </a:t>
            </a:r>
            <a:r>
              <a:rPr lang="es-ES_tradnl" noProof="0" dirty="0" err="1"/>
              <a:t>Wallops</a:t>
            </a:r>
            <a:r>
              <a:rPr lang="es-ES_tradnl" noProof="0" dirty="0"/>
              <a:t> Island, Virginia (EEUU)</a:t>
            </a:r>
          </a:p>
          <a:p>
            <a:pPr>
              <a:spcBef>
                <a:spcPts val="400"/>
              </a:spcBef>
            </a:pPr>
            <a:r>
              <a:rPr lang="es-ES_tradnl" noProof="0" dirty="0"/>
              <a:t>Excelente correlación para la mayoría de eventos (temporada cálida)</a:t>
            </a:r>
          </a:p>
          <a:p>
            <a:pPr>
              <a:spcBef>
                <a:spcPts val="400"/>
              </a:spcBef>
            </a:pPr>
            <a:r>
              <a:rPr lang="es-ES_tradnl" spc="-60" noProof="0" dirty="0"/>
              <a:t>Tanto subestimaciones como sobreestimaciones en los eventos más grandes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 err="1">
                <a:latin typeface="Arial"/>
              </a:rPr>
              <a:t>Slide</a:t>
            </a:r>
            <a:r>
              <a:rPr lang="es-ES_tradnl" noProof="0" dirty="0">
                <a:latin typeface="Arial"/>
              </a:rPr>
              <a:t> </a:t>
            </a:r>
            <a:r>
              <a:rPr lang="es-ES_tradnl" noProof="0" dirty="0" err="1">
                <a:latin typeface="Arial"/>
              </a:rPr>
              <a:t>courtesy</a:t>
            </a:r>
            <a:r>
              <a:rPr lang="es-ES_tradnl" noProof="0" dirty="0">
                <a:latin typeface="Arial"/>
              </a:rPr>
              <a:t> J. Tan (UMBC; WFF)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02276" y="2621759"/>
            <a:ext cx="9184272" cy="3592641"/>
            <a:chOff x="1775828" y="2392437"/>
            <a:chExt cx="9184272" cy="35926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3337" b="51851"/>
            <a:stretch/>
          </p:blipFill>
          <p:spPr>
            <a:xfrm>
              <a:off x="2132012" y="2392437"/>
              <a:ext cx="8828088" cy="330392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797426" y="5646524"/>
              <a:ext cx="35533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Arial Rounded MT Std" charset="0"/>
                  <a:ea typeface="Arial Rounded MT Std" charset="0"/>
                  <a:cs typeface="Arial Rounded MT Std" charset="0"/>
                </a:rPr>
                <a:t>días</a:t>
              </a:r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 </a:t>
              </a:r>
              <a:r>
                <a:rPr lang="en-US" sz="1600" dirty="0" err="1">
                  <a:latin typeface="Arial Rounded MT Std" charset="0"/>
                  <a:ea typeface="Arial Rounded MT Std" charset="0"/>
                  <a:cs typeface="Arial Rounded MT Std" charset="0"/>
                </a:rPr>
                <a:t>después</a:t>
              </a:r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 del 1</a:t>
              </a:r>
              <a:r>
                <a:rPr lang="en-US" sz="1600" baseline="30000" dirty="0">
                  <a:latin typeface="Arial Rounded MT Std" charset="0"/>
                  <a:ea typeface="Arial Rounded MT Std" charset="0"/>
                  <a:cs typeface="Arial Rounded MT Std" charset="0"/>
                </a:rPr>
                <a:t>ro</a:t>
              </a:r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 de </a:t>
              </a:r>
              <a:r>
                <a:rPr lang="en-US" sz="1600" dirty="0" err="1">
                  <a:latin typeface="Arial Rounded MT Std" charset="0"/>
                  <a:ea typeface="Arial Rounded MT Std" charset="0"/>
                  <a:cs typeface="Arial Rounded MT Std" charset="0"/>
                </a:rPr>
                <a:t>abril</a:t>
              </a:r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 de 2014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93146" y="3875120"/>
              <a:ext cx="33039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 Rounded MT Std" charset="0"/>
                  <a:ea typeface="Arial Rounded MT Std" charset="0"/>
                  <a:cs typeface="Arial Rounded MT Std" charset="0"/>
                </a:rPr>
                <a:t>daily accumulation (mm)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8742C83-0CC4-495F-B048-2C8461349A07}"/>
              </a:ext>
            </a:extLst>
          </p:cNvPr>
          <p:cNvSpPr txBox="1"/>
          <p:nvPr/>
        </p:nvSpPr>
        <p:spPr>
          <a:xfrm rot="16200000">
            <a:off x="754495" y="4424137"/>
            <a:ext cx="189933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 Rounded MT Std" charset="0"/>
                <a:ea typeface="Arial Rounded MT Std" charset="0"/>
                <a:cs typeface="Arial Rounded MT Std" charset="0"/>
              </a:rPr>
              <a:t>acumulación</a:t>
            </a:r>
            <a:r>
              <a:rPr lang="en-US" sz="1600" dirty="0">
                <a:latin typeface="Arial Rounded MT Std" charset="0"/>
                <a:ea typeface="Arial Rounded MT Std" charset="0"/>
                <a:cs typeface="Arial Rounded MT Std" charset="0"/>
              </a:rPr>
              <a:t> </a:t>
            </a:r>
            <a:r>
              <a:rPr lang="en-US" sz="1600" dirty="0" err="1">
                <a:latin typeface="Arial Rounded MT Std" charset="0"/>
                <a:ea typeface="Arial Rounded MT Std" charset="0"/>
                <a:cs typeface="Arial Rounded MT Std" charset="0"/>
              </a:rPr>
              <a:t>diaria</a:t>
            </a:r>
            <a:endParaRPr lang="en-US" sz="1600" dirty="0">
              <a:latin typeface="Arial Rounded MT Std" charset="0"/>
              <a:ea typeface="Arial Rounded MT Std" charset="0"/>
              <a:cs typeface="Arial Rounded MT St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16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46278" indent="0">
              <a:buNone/>
            </a:pPr>
            <a:r>
              <a:rPr lang="es-ES_tradnl" b="1" noProof="0" dirty="0"/>
              <a:t>Teledetección Pasiva</a:t>
            </a:r>
            <a:r>
              <a:rPr lang="es-ES_tradnl" noProof="0" dirty="0"/>
              <a:t>: Inferida indirectamente de la radiación infrarroja (IR) emitida por las nubes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Fuente de la imagen (Izq.): UCAR COMET, </a:t>
            </a:r>
            <a:r>
              <a:rPr lang="es-ES_tradnl" noProof="0" dirty="0">
                <a:hlinkClick r:id="rId3"/>
              </a:rPr>
              <a:t>comet.ucar.edu</a:t>
            </a:r>
            <a:endParaRPr lang="es-ES_tradnl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1456192" y="2062556"/>
            <a:ext cx="9276440" cy="3874851"/>
            <a:chOff x="1005078" y="2133600"/>
            <a:chExt cx="9106362" cy="3803808"/>
          </a:xfrm>
        </p:grpSpPr>
        <p:grpSp>
          <p:nvGrpSpPr>
            <p:cNvPr id="6" name="Group 5"/>
            <p:cNvGrpSpPr/>
            <p:nvPr/>
          </p:nvGrpSpPr>
          <p:grpSpPr>
            <a:xfrm>
              <a:off x="1005078" y="2133600"/>
              <a:ext cx="5110574" cy="3803808"/>
              <a:chOff x="586108" y="1578149"/>
              <a:chExt cx="4671691" cy="347624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108" y="1578149"/>
                <a:ext cx="4671691" cy="3476242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4" name="Straight Connector 3"/>
              <p:cNvCxnSpPr/>
              <p:nvPr/>
            </p:nvCxnSpPr>
            <p:spPr>
              <a:xfrm flipV="1">
                <a:off x="2895600" y="1882501"/>
                <a:ext cx="0" cy="272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3410830" y="1882501"/>
                <a:ext cx="0" cy="272361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7542" y="2133600"/>
              <a:ext cx="3783898" cy="3803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57CFC58-5457-4AC5-B9D2-E6AE8660E8FF}"/>
              </a:ext>
            </a:extLst>
          </p:cNvPr>
          <p:cNvSpPr txBox="1"/>
          <p:nvPr/>
        </p:nvSpPr>
        <p:spPr>
          <a:xfrm>
            <a:off x="3064476" y="2062556"/>
            <a:ext cx="2335427" cy="292388"/>
          </a:xfrm>
          <a:prstGeom prst="rect">
            <a:avLst/>
          </a:prstGeom>
          <a:solidFill>
            <a:srgbClr val="29496B"/>
          </a:solidFill>
        </p:spPr>
        <p:txBody>
          <a:bodyPr wrap="square" tIns="0" bIns="45720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El </a:t>
            </a:r>
            <a:r>
              <a:rPr lang="en-US" sz="1600" b="1" dirty="0" err="1">
                <a:solidFill>
                  <a:schemeClr val="bg1"/>
                </a:solidFill>
              </a:rPr>
              <a:t>Espectro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Infrarrojo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927FF4-2D5B-4CBC-8243-B316FDF8A7A5}"/>
              </a:ext>
            </a:extLst>
          </p:cNvPr>
          <p:cNvSpPr txBox="1"/>
          <p:nvPr/>
        </p:nvSpPr>
        <p:spPr>
          <a:xfrm>
            <a:off x="2706129" y="5699250"/>
            <a:ext cx="1643449" cy="184666"/>
          </a:xfrm>
          <a:prstGeom prst="rect">
            <a:avLst/>
          </a:prstGeom>
          <a:solidFill>
            <a:srgbClr val="29496B"/>
          </a:solidFill>
        </p:spPr>
        <p:txBody>
          <a:bodyPr wrap="square" tIns="0" bIns="0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</a:rPr>
              <a:t>Longitud</a:t>
            </a:r>
            <a:r>
              <a:rPr lang="en-US" sz="1200" b="1" dirty="0">
                <a:solidFill>
                  <a:schemeClr val="bg1"/>
                </a:solidFill>
              </a:rPr>
              <a:t> de </a:t>
            </a:r>
            <a:r>
              <a:rPr lang="en-US" sz="1200" b="1" dirty="0" err="1">
                <a:solidFill>
                  <a:schemeClr val="bg1"/>
                </a:solidFill>
              </a:rPr>
              <a:t>onda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9D8A9-7677-4B30-A3CB-840C3F36BE94}"/>
              </a:ext>
            </a:extLst>
          </p:cNvPr>
          <p:cNvSpPr txBox="1"/>
          <p:nvPr/>
        </p:nvSpPr>
        <p:spPr>
          <a:xfrm rot="16200000">
            <a:off x="878041" y="5013650"/>
            <a:ext cx="1539740" cy="307777"/>
          </a:xfrm>
          <a:prstGeom prst="rect">
            <a:avLst/>
          </a:prstGeom>
          <a:solidFill>
            <a:srgbClr val="29496B"/>
          </a:solidFill>
        </p:spPr>
        <p:txBody>
          <a:bodyPr wrap="square" tIns="0" bIns="91440" rtlCol="0" anchor="b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         </a:t>
            </a:r>
            <a:r>
              <a:rPr lang="en-US" sz="1400" b="1" dirty="0" err="1">
                <a:solidFill>
                  <a:schemeClr val="bg1"/>
                </a:solidFill>
              </a:rPr>
              <a:t>Radiancia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5257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sz="2400" b="1" noProof="0" dirty="0"/>
              <a:t>Teledetección Pasiva</a:t>
            </a:r>
            <a:r>
              <a:rPr lang="es-ES_tradnl" sz="2400" noProof="0" dirty="0"/>
              <a:t>: Inferida indirectamente de </a:t>
            </a:r>
            <a:r>
              <a:rPr lang="es-ES_tradnl" noProof="0" dirty="0"/>
              <a:t>la radiación visible (VIS) solar reflejada por las nubes</a:t>
            </a:r>
            <a:endParaRPr lang="es-ES_tradnl" sz="2400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Fuente de la Imagen (Iza.): UCAR COMET, </a:t>
            </a:r>
            <a:r>
              <a:rPr lang="es-ES_tradnl" noProof="0" dirty="0">
                <a:hlinkClick r:id="rId3"/>
              </a:rPr>
              <a:t>comet.ucar.edu</a:t>
            </a:r>
            <a:endParaRPr lang="es-ES_tradnl" noProof="0" dirty="0"/>
          </a:p>
        </p:txBody>
      </p:sp>
      <p:grpSp>
        <p:nvGrpSpPr>
          <p:cNvPr id="2" name="Group 1"/>
          <p:cNvGrpSpPr/>
          <p:nvPr/>
        </p:nvGrpSpPr>
        <p:grpSpPr>
          <a:xfrm>
            <a:off x="347918" y="2175706"/>
            <a:ext cx="6607895" cy="3578740"/>
            <a:chOff x="312330" y="1882501"/>
            <a:chExt cx="4627616" cy="250559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9456" y="1882501"/>
              <a:ext cx="3640092" cy="2505597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312330" y="2554304"/>
              <a:ext cx="610856" cy="22332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/>
            <p:cNvSpPr/>
            <p:nvPr/>
          </p:nvSpPr>
          <p:spPr>
            <a:xfrm rot="10800000">
              <a:off x="4329090" y="2386808"/>
              <a:ext cx="610856" cy="223327"/>
            </a:xfrm>
            <a:prstGeom prst="rightArrow">
              <a:avLst/>
            </a:prstGeom>
            <a:solidFill>
              <a:srgbClr val="FF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89267" y="2000712"/>
            <a:ext cx="3529624" cy="3928729"/>
            <a:chOff x="6813784" y="2215141"/>
            <a:chExt cx="3529624" cy="3928729"/>
          </a:xfrm>
        </p:grpSpPr>
        <p:sp>
          <p:nvSpPr>
            <p:cNvPr id="30" name="Rectangle 29"/>
            <p:cNvSpPr/>
            <p:nvPr/>
          </p:nvSpPr>
          <p:spPr>
            <a:xfrm>
              <a:off x="6813784" y="2215141"/>
              <a:ext cx="3529624" cy="39287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178"/>
            <a:stretch>
              <a:fillRect/>
            </a:stretch>
          </p:blipFill>
          <p:spPr>
            <a:xfrm>
              <a:off x="6813784" y="2215141"/>
              <a:ext cx="3145745" cy="3928729"/>
            </a:xfrm>
            <a:custGeom>
              <a:avLst/>
              <a:gdLst>
                <a:gd name="connsiteX0" fmla="*/ 0 w 3145745"/>
                <a:gd name="connsiteY0" fmla="*/ 0 h 3928729"/>
                <a:gd name="connsiteX1" fmla="*/ 3145745 w 3145745"/>
                <a:gd name="connsiteY1" fmla="*/ 0 h 3928729"/>
                <a:gd name="connsiteX2" fmla="*/ 3145745 w 3145745"/>
                <a:gd name="connsiteY2" fmla="*/ 3928729 h 3928729"/>
                <a:gd name="connsiteX3" fmla="*/ 0 w 3145745"/>
                <a:gd name="connsiteY3" fmla="*/ 3928729 h 39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5745" h="3928729">
                  <a:moveTo>
                    <a:pt x="0" y="0"/>
                  </a:moveTo>
                  <a:lnTo>
                    <a:pt x="3145745" y="0"/>
                  </a:lnTo>
                  <a:lnTo>
                    <a:pt x="3145745" y="3928729"/>
                  </a:lnTo>
                  <a:lnTo>
                    <a:pt x="0" y="3928729"/>
                  </a:lnTo>
                  <a:close/>
                </a:path>
              </a:pathLst>
            </a:cu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9E83D05-D5D6-41AB-A02A-DDB43A8616F1}"/>
              </a:ext>
            </a:extLst>
          </p:cNvPr>
          <p:cNvSpPr txBox="1"/>
          <p:nvPr/>
        </p:nvSpPr>
        <p:spPr>
          <a:xfrm>
            <a:off x="2175163" y="5394449"/>
            <a:ext cx="1558063" cy="184667"/>
          </a:xfrm>
          <a:prstGeom prst="rect">
            <a:avLst/>
          </a:prstGeom>
          <a:solidFill>
            <a:schemeClr val="tx1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Longitud de onda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74CA75-3C7C-4149-84A3-6F7B4B0F9E1A}"/>
              </a:ext>
            </a:extLst>
          </p:cNvPr>
          <p:cNvSpPr txBox="1"/>
          <p:nvPr/>
        </p:nvSpPr>
        <p:spPr>
          <a:xfrm rot="16200000">
            <a:off x="111214" y="3808619"/>
            <a:ext cx="2600348" cy="276999"/>
          </a:xfrm>
          <a:prstGeom prst="rect">
            <a:avLst/>
          </a:prstGeom>
          <a:solidFill>
            <a:schemeClr val="tx1"/>
          </a:solidFill>
        </p:spPr>
        <p:txBody>
          <a:bodyPr wrap="square" tIns="0" bIns="91440" rtlCol="0" anchor="b">
            <a:spAutoFit/>
          </a:bodyPr>
          <a:lstStyle/>
          <a:p>
            <a:pPr algn="ctr"/>
            <a:r>
              <a:rPr lang="es-ES_tradnl" sz="1200" b="1" dirty="0">
                <a:solidFill>
                  <a:schemeClr val="bg1"/>
                </a:solidFill>
              </a:rPr>
              <a:t> </a:t>
            </a:r>
            <a:r>
              <a:rPr lang="es-ES_tradnl" sz="1100" dirty="0">
                <a:solidFill>
                  <a:schemeClr val="bg1"/>
                </a:solidFill>
              </a:rPr>
              <a:t>Porcentaje </a:t>
            </a:r>
            <a:r>
              <a:rPr lang="es-ES_tradnl" sz="1050" dirty="0" err="1">
                <a:solidFill>
                  <a:schemeClr val="bg1"/>
                </a:solidFill>
              </a:rPr>
              <a:t>Radiancia</a:t>
            </a:r>
            <a:r>
              <a:rPr lang="es-ES_tradnl" sz="1050" dirty="0">
                <a:solidFill>
                  <a:schemeClr val="bg1"/>
                </a:solidFill>
              </a:rPr>
              <a:t> (escala log.)</a:t>
            </a:r>
            <a:endParaRPr lang="es-ES_tradnl"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6D1F8F-8AED-48FA-8E1A-ABDDD4925304}"/>
              </a:ext>
            </a:extLst>
          </p:cNvPr>
          <p:cNvSpPr txBox="1"/>
          <p:nvPr/>
        </p:nvSpPr>
        <p:spPr>
          <a:xfrm>
            <a:off x="2479960" y="2332595"/>
            <a:ext cx="2673585" cy="430887"/>
          </a:xfrm>
          <a:prstGeom prst="rect">
            <a:avLst/>
          </a:prstGeom>
          <a:solidFill>
            <a:schemeClr val="tx1"/>
          </a:solidFill>
        </p:spPr>
        <p:txBody>
          <a:bodyPr wrap="square" t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 FIRMAS ESPECTRALES DE</a:t>
            </a:r>
          </a:p>
          <a:p>
            <a:r>
              <a:rPr lang="en-US" sz="1400" b="1" dirty="0">
                <a:solidFill>
                  <a:schemeClr val="bg1"/>
                </a:solidFill>
                <a:latin typeface="SimSun-ExtB" panose="02010609060101010101" pitchFamily="49" charset="-122"/>
                <a:ea typeface="SimSun-ExtB" panose="02010609060101010101" pitchFamily="49" charset="-122"/>
              </a:rPr>
              <a:t> ATRIBUTOS DE LA TIERRA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87DB35-202F-40E3-B46A-4B95BCC93304}"/>
              </a:ext>
            </a:extLst>
          </p:cNvPr>
          <p:cNvSpPr txBox="1"/>
          <p:nvPr/>
        </p:nvSpPr>
        <p:spPr>
          <a:xfrm>
            <a:off x="4785131" y="2825959"/>
            <a:ext cx="1298425" cy="2305246"/>
          </a:xfrm>
          <a:prstGeom prst="rect">
            <a:avLst/>
          </a:prstGeom>
          <a:solidFill>
            <a:schemeClr val="tx1"/>
          </a:solidFill>
        </p:spPr>
        <p:txBody>
          <a:bodyPr wrap="square" lIns="0" tIns="27432" rIns="18288" bIns="0" rtlCol="0">
            <a:spAutoFit/>
          </a:bodyPr>
          <a:lstStyle/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Nieve y hielo</a:t>
            </a: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Nubes</a:t>
            </a: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Vegetación </a:t>
            </a:r>
            <a:r>
              <a:rPr lang="es-ES_tradnl" sz="10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Latifoliada</a:t>
            </a:r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Vegetación </a:t>
            </a:r>
            <a:r>
              <a:rPr lang="es-ES_tradnl" sz="10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Aciculifoliada</a:t>
            </a:r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Suelo Seco</a:t>
            </a:r>
          </a:p>
          <a:p>
            <a:endParaRPr lang="es-ES_tradnl" sz="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Suelo Húmedo</a:t>
            </a:r>
          </a:p>
          <a:p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_tradnl" sz="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Agua Turbia</a:t>
            </a:r>
          </a:p>
          <a:p>
            <a:endParaRPr lang="es-ES_tradnl" sz="6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es-ES_tradnl" sz="1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s-ES_tradnl" sz="1000" b="1" dirty="0">
                <a:solidFill>
                  <a:schemeClr val="bg1"/>
                </a:solidFill>
                <a:latin typeface="Arial Narrow" panose="020B0606020202030204" pitchFamily="34" charset="0"/>
              </a:rPr>
              <a:t>Agua Clara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58C4C-7012-4551-BAEF-993F662DF3C4}"/>
              </a:ext>
            </a:extLst>
          </p:cNvPr>
          <p:cNvSpPr txBox="1"/>
          <p:nvPr/>
        </p:nvSpPr>
        <p:spPr>
          <a:xfrm>
            <a:off x="7412182" y="4946073"/>
            <a:ext cx="51261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rIns="91440" rtlCol="0">
            <a:spAutoFit/>
          </a:bodyPr>
          <a:lstStyle/>
          <a:p>
            <a:r>
              <a:rPr lang="en-US" sz="1000" b="1" dirty="0" err="1"/>
              <a:t>Pasiva</a:t>
            </a:r>
            <a:endParaRPr 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3C5945-527C-4EAD-86B8-68BB04196EDA}"/>
              </a:ext>
            </a:extLst>
          </p:cNvPr>
          <p:cNvSpPr txBox="1"/>
          <p:nvPr/>
        </p:nvSpPr>
        <p:spPr>
          <a:xfrm>
            <a:off x="8001944" y="4946072"/>
            <a:ext cx="2555983" cy="507831"/>
          </a:xfrm>
          <a:prstGeom prst="rect">
            <a:avLst/>
          </a:prstGeom>
          <a:solidFill>
            <a:schemeClr val="bg1"/>
          </a:solidFill>
        </p:spPr>
        <p:txBody>
          <a:bodyPr wrap="square" lIns="0" rIns="91440" rtlCol="0">
            <a:spAutoFit/>
          </a:bodyPr>
          <a:lstStyle/>
          <a:p>
            <a:r>
              <a:rPr lang="es-ES_tradnl" sz="900" dirty="0"/>
              <a:t>Los sensores detectan sólo lo que es emitido por el paisaje o reflejado de alguna otra fuente (</a:t>
            </a:r>
            <a:r>
              <a:rPr lang="es-ES_tradnl" sz="900" dirty="0" err="1"/>
              <a:t>e.g</a:t>
            </a:r>
            <a:r>
              <a:rPr lang="es-ES_tradnl" sz="900" dirty="0"/>
              <a:t>. luz solar reflejada)</a:t>
            </a:r>
          </a:p>
        </p:txBody>
      </p:sp>
    </p:spTree>
    <p:extLst>
      <p:ext uri="{BB962C8B-B14F-4D97-AF65-F5344CB8AC3E}">
        <p14:creationId xmlns:p14="http://schemas.microsoft.com/office/powerpoint/2010/main" val="1993524618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sz="2400" b="1" noProof="0" dirty="0"/>
              <a:t>Teledetección Pasiva</a:t>
            </a:r>
            <a:r>
              <a:rPr lang="es-ES_tradnl" sz="2400" noProof="0" dirty="0"/>
              <a:t>: Estimada a partir de la radiación de microondas emitida o dispersada por partículas de precipitaciones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Fuente de la imagen (Izq.): UCAR COMET, </a:t>
            </a:r>
            <a:r>
              <a:rPr lang="es-ES_tradnl" noProof="0" dirty="0">
                <a:hlinkClick r:id="rId3"/>
              </a:rPr>
              <a:t>comet.ucar.edu</a:t>
            </a:r>
            <a:endParaRPr lang="es-ES_tradnl" noProof="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>
          <a:xfrm>
            <a:off x="5070764" y="1981200"/>
            <a:ext cx="6635994" cy="3896494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+mn-lt"/>
              </a:rPr>
              <a:t>Las </a:t>
            </a:r>
            <a:r>
              <a:rPr lang="en-US" sz="2400" dirty="0" err="1">
                <a:latin typeface="+mn-lt"/>
              </a:rPr>
              <a:t>frecuencias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más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bajas</a:t>
            </a:r>
            <a:r>
              <a:rPr lang="en-US" sz="2400" dirty="0">
                <a:latin typeface="+mn-lt"/>
              </a:rPr>
              <a:t>, </a:t>
            </a:r>
            <a:r>
              <a:rPr lang="en-US" sz="2400" dirty="0" err="1">
                <a:latin typeface="+mn-lt"/>
              </a:rPr>
              <a:t>denominadas</a:t>
            </a:r>
            <a:r>
              <a:rPr lang="en-US" sz="2400" dirty="0">
                <a:latin typeface="+mn-lt"/>
              </a:rPr>
              <a:t> “</a:t>
            </a:r>
            <a:r>
              <a:rPr lang="en-US" sz="2400" dirty="0" err="1">
                <a:latin typeface="+mn-lt"/>
              </a:rPr>
              <a:t>canales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emisiones</a:t>
            </a:r>
            <a:r>
              <a:rPr lang="en-US" sz="2400" dirty="0">
                <a:latin typeface="+mn-lt"/>
              </a:rPr>
              <a:t>”, </a:t>
            </a:r>
            <a:r>
              <a:rPr lang="en-US" sz="2400" dirty="0" err="1">
                <a:latin typeface="+mn-lt"/>
              </a:rPr>
              <a:t>miden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precipitaciones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principalmente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en</a:t>
            </a:r>
            <a:r>
              <a:rPr lang="en-US" sz="2400" dirty="0">
                <a:latin typeface="+mn-lt"/>
              </a:rPr>
              <a:t> base a la </a:t>
            </a:r>
            <a:r>
              <a:rPr lang="en-US" sz="2400" dirty="0" err="1">
                <a:latin typeface="+mn-lt"/>
              </a:rPr>
              <a:t>energía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emitida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gotas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lluvia</a:t>
            </a:r>
            <a:r>
              <a:rPr lang="en-US" sz="2400" dirty="0">
                <a:latin typeface="+mn-lt"/>
              </a:rPr>
              <a:t> (37 GHz)</a:t>
            </a:r>
          </a:p>
          <a:p>
            <a:r>
              <a:rPr lang="en-US" sz="2400" dirty="0">
                <a:latin typeface="+mn-lt"/>
              </a:rPr>
              <a:t>Las </a:t>
            </a:r>
            <a:r>
              <a:rPr lang="en-US" sz="2400" dirty="0" err="1">
                <a:latin typeface="+mn-lt"/>
              </a:rPr>
              <a:t>frecuencias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más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altas</a:t>
            </a:r>
            <a:r>
              <a:rPr lang="en-US" sz="2400" dirty="0">
                <a:latin typeface="+mn-lt"/>
              </a:rPr>
              <a:t>, o “</a:t>
            </a:r>
            <a:r>
              <a:rPr lang="en-US" sz="2400" dirty="0" err="1">
                <a:latin typeface="+mn-lt"/>
              </a:rPr>
              <a:t>canales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dispersión</a:t>
            </a:r>
            <a:r>
              <a:rPr lang="en-US" sz="2400" dirty="0">
                <a:latin typeface="+mn-lt"/>
              </a:rPr>
              <a:t>“, </a:t>
            </a:r>
            <a:r>
              <a:rPr lang="en-US" sz="2400" dirty="0" err="1">
                <a:latin typeface="+mn-lt"/>
              </a:rPr>
              <a:t>juntan</a:t>
            </a:r>
            <a:r>
              <a:rPr lang="en-US" sz="2400" dirty="0">
                <a:latin typeface="+mn-lt"/>
              </a:rPr>
              <a:t> la </a:t>
            </a:r>
            <a:r>
              <a:rPr lang="en-US" sz="2400" dirty="0" err="1">
                <a:latin typeface="+mn-lt"/>
              </a:rPr>
              <a:t>energía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dispersada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partículas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hielo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por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encima</a:t>
            </a:r>
            <a:r>
              <a:rPr lang="en-US" sz="2400" dirty="0">
                <a:latin typeface="+mn-lt"/>
              </a:rPr>
              <a:t> del </a:t>
            </a:r>
            <a:r>
              <a:rPr lang="en-US" sz="2400" dirty="0" err="1">
                <a:latin typeface="+mn-lt"/>
              </a:rPr>
              <a:t>nevel</a:t>
            </a:r>
            <a:r>
              <a:rPr lang="en-US" sz="2400" dirty="0">
                <a:latin typeface="+mn-lt"/>
              </a:rPr>
              <a:t> de </a:t>
            </a:r>
            <a:r>
              <a:rPr lang="en-US" sz="2400" dirty="0" err="1">
                <a:latin typeface="+mn-lt"/>
              </a:rPr>
              <a:t>congelamiento</a:t>
            </a:r>
            <a:r>
              <a:rPr lang="en-US" sz="2400" dirty="0">
                <a:latin typeface="+mn-lt"/>
              </a:rPr>
              <a:t> (85 GHz)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0156" y="1981200"/>
            <a:ext cx="4472705" cy="3785286"/>
            <a:chOff x="482067" y="2185061"/>
            <a:chExt cx="4472705" cy="37852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215" b="7355"/>
            <a:stretch/>
          </p:blipFill>
          <p:spPr>
            <a:xfrm>
              <a:off x="482067" y="2185061"/>
              <a:ext cx="4472705" cy="3453740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151649" y="2957098"/>
              <a:ext cx="0" cy="227750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879521" y="2957098"/>
              <a:ext cx="0" cy="227750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205348" y="5477927"/>
              <a:ext cx="1389266" cy="492420"/>
            </a:xfrm>
            <a:prstGeom prst="rect">
              <a:avLst/>
            </a:prstGeom>
            <a:noFill/>
          </p:spPr>
          <p:txBody>
            <a:bodyPr wrap="square" lIns="121899" tIns="60949" rIns="121899" bIns="60949" rtlCol="0">
              <a:spAutoFit/>
            </a:bodyPr>
            <a:lstStyle/>
            <a:p>
              <a:pPr algn="ctr"/>
              <a:r>
                <a:rPr lang="en-US" b="1" dirty="0"/>
                <a:t> </a:t>
              </a:r>
              <a:r>
                <a:rPr lang="en-US" b="1" dirty="0">
                  <a:solidFill>
                    <a:srgbClr val="FF0000"/>
                  </a:solidFill>
                </a:rPr>
                <a:t>85 GHz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698140" y="5492212"/>
              <a:ext cx="12266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37 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27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La Teledetección de Precipitaciones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6278" indent="0">
              <a:buNone/>
            </a:pPr>
            <a:r>
              <a:rPr lang="es-ES_tradnl" sz="2400" b="1" noProof="0" dirty="0"/>
              <a:t>Teledetección Activa:</a:t>
            </a:r>
            <a:r>
              <a:rPr lang="es-ES_tradnl" sz="2400" noProof="0" dirty="0"/>
              <a:t> Se estima usando la radiación </a:t>
            </a:r>
            <a:r>
              <a:rPr lang="es-ES_tradnl" noProof="0" dirty="0"/>
              <a:t>de microondas transmitida por radares y </a:t>
            </a:r>
            <a:r>
              <a:rPr lang="es-ES_tradnl" sz="2400" noProof="0" dirty="0" err="1"/>
              <a:t>retrodispersada</a:t>
            </a:r>
            <a:endParaRPr lang="es-ES_tradnl" sz="24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s-ES_tradnl" noProof="0" dirty="0"/>
              <a:t>Fuente de la imagen: Paul Messina, Hunter </a:t>
            </a:r>
            <a:r>
              <a:rPr lang="es-ES_tradnl" noProof="0" dirty="0" err="1"/>
              <a:t>College</a:t>
            </a:r>
            <a:endParaRPr lang="es-ES_tradnl" noProof="0" dirty="0"/>
          </a:p>
        </p:txBody>
      </p:sp>
      <p:pic>
        <p:nvPicPr>
          <p:cNvPr id="3" name="Picture 2" descr="remote_sensing_diagram_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2517" y="2013815"/>
            <a:ext cx="3469965" cy="39894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781" b="81"/>
          <a:stretch>
            <a:fillRect/>
          </a:stretch>
        </p:blipFill>
        <p:spPr>
          <a:xfrm>
            <a:off x="480224" y="2013815"/>
            <a:ext cx="3222479" cy="3989471"/>
          </a:xfrm>
          <a:custGeom>
            <a:avLst/>
            <a:gdLst>
              <a:gd name="connsiteX0" fmla="*/ 0 w 3173415"/>
              <a:gd name="connsiteY0" fmla="*/ 0 h 3928729"/>
              <a:gd name="connsiteX1" fmla="*/ 3173415 w 3173415"/>
              <a:gd name="connsiteY1" fmla="*/ 0 h 3928729"/>
              <a:gd name="connsiteX2" fmla="*/ 3173415 w 3173415"/>
              <a:gd name="connsiteY2" fmla="*/ 3928729 h 3928729"/>
              <a:gd name="connsiteX3" fmla="*/ 0 w 3173415"/>
              <a:gd name="connsiteY3" fmla="*/ 3928729 h 3928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3415" h="3928729">
                <a:moveTo>
                  <a:pt x="0" y="0"/>
                </a:moveTo>
                <a:lnTo>
                  <a:pt x="3173415" y="0"/>
                </a:lnTo>
                <a:lnTo>
                  <a:pt x="3173415" y="3928729"/>
                </a:lnTo>
                <a:lnTo>
                  <a:pt x="0" y="3928729"/>
                </a:lnTo>
                <a:close/>
              </a:path>
            </a:pathLst>
          </a:custGeom>
        </p:spPr>
      </p:pic>
      <p:sp>
        <p:nvSpPr>
          <p:cNvPr id="21" name="Content Placeholder 3"/>
          <p:cNvSpPr txBox="1">
            <a:spLocks/>
          </p:cNvSpPr>
          <p:nvPr/>
        </p:nvSpPr>
        <p:spPr>
          <a:xfrm>
            <a:off x="7650454" y="2171243"/>
            <a:ext cx="4056303" cy="3549023"/>
          </a:xfrm>
          <a:prstGeom prst="rect">
            <a:avLst/>
          </a:prstGeom>
        </p:spPr>
        <p:txBody>
          <a:bodyPr vert="horz" lIns="0" tIns="60949" rIns="121899" bIns="60949" rtlCol="0">
            <a:normAutofit/>
          </a:bodyPr>
          <a:lstStyle>
            <a:lvl1pPr marL="365696" indent="-219418" algn="l" defTabSz="609493" rtl="0" eaLnBrk="1" latinLnBrk="0" hangingPunct="1">
              <a:spcBef>
                <a:spcPts val="8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21683" indent="-255987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240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158037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523733" indent="-182848" algn="l" defTabSz="609493" rtl="0" eaLnBrk="1" latinLnBrk="0" hangingPunct="1">
              <a:spcBef>
                <a:spcPts val="400"/>
              </a:spcBef>
              <a:spcAft>
                <a:spcPts val="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>
                <a:latin typeface="+mn-lt"/>
              </a:rPr>
              <a:t>Los satélites NASA, TRMM y GPM utilizan radar banda-K</a:t>
            </a:r>
          </a:p>
          <a:p>
            <a:r>
              <a:rPr lang="es-ES_tradnl" sz="2400" dirty="0">
                <a:latin typeface="+mn-lt"/>
              </a:rPr>
              <a:t>La banda-K generalmente tiene una gama de frecuencias de 27 a 40 GHz y de 12 a 18 GHz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EE448-53DC-424E-BF56-A54CB827907B}"/>
              </a:ext>
            </a:extLst>
          </p:cNvPr>
          <p:cNvSpPr txBox="1"/>
          <p:nvPr/>
        </p:nvSpPr>
        <p:spPr>
          <a:xfrm>
            <a:off x="4219074" y="2013815"/>
            <a:ext cx="3064042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45720" rtlCol="0">
            <a:spAutoFit/>
          </a:bodyPr>
          <a:lstStyle/>
          <a:p>
            <a:r>
              <a:rPr lang="es-ES_tradnl" sz="2000" b="1" dirty="0">
                <a:latin typeface="Arial" panose="020B0604020202020204" pitchFamily="34" charset="0"/>
                <a:cs typeface="Arial" panose="020B0604020202020204" pitchFamily="34" charset="0"/>
              </a:rPr>
              <a:t>La Teledetección </a:t>
            </a:r>
            <a:r>
              <a:rPr lang="es-ES_tradnl" sz="2000" b="1" dirty="0">
                <a:solidFill>
                  <a:srgbClr val="0001C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CA6D9-21A1-48BC-91B8-7F752EEDAF09}"/>
              </a:ext>
            </a:extLst>
          </p:cNvPr>
          <p:cNvSpPr txBox="1"/>
          <p:nvPr/>
        </p:nvSpPr>
        <p:spPr>
          <a:xfrm>
            <a:off x="4219074" y="2413925"/>
            <a:ext cx="3431380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45720" rtlCol="0">
            <a:spAutoFit/>
          </a:bodyPr>
          <a:lstStyle/>
          <a:p>
            <a:r>
              <a:rPr lang="es-ES_tradnl" sz="1600" b="1" dirty="0">
                <a:latin typeface="Arial" panose="020B0604020202020204" pitchFamily="34" charset="0"/>
                <a:cs typeface="Arial" panose="020B0604020202020204" pitchFamily="34" charset="0"/>
              </a:rPr>
              <a:t>Fuente: </a:t>
            </a:r>
            <a:r>
              <a:rPr lang="es-ES_tradnl"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Impulso de algún instrumento</a:t>
            </a:r>
          </a:p>
          <a:p>
            <a:r>
              <a:rPr lang="es-ES_tradnl" sz="14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  Requiere energía para operar</a:t>
            </a:r>
            <a:endParaRPr lang="es-ES_tradnl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3A8C0-B57B-4523-AF77-EE95456D7F9F}"/>
              </a:ext>
            </a:extLst>
          </p:cNvPr>
          <p:cNvSpPr txBox="1"/>
          <p:nvPr/>
        </p:nvSpPr>
        <p:spPr>
          <a:xfrm>
            <a:off x="480224" y="4948619"/>
            <a:ext cx="434176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45720" tIns="91440" rIns="0" rtlCol="0">
            <a:spAutoFit/>
          </a:bodyPr>
          <a:lstStyle/>
          <a:p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Activa</a:t>
            </a: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828CB3-7B9E-479D-AAFC-983DB066FEEA}"/>
              </a:ext>
            </a:extLst>
          </p:cNvPr>
          <p:cNvSpPr txBox="1"/>
          <p:nvPr/>
        </p:nvSpPr>
        <p:spPr>
          <a:xfrm>
            <a:off x="1015396" y="4974364"/>
            <a:ext cx="2365758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91440" rIns="0" rtlCol="0">
            <a:spAutoFit/>
          </a:bodyPr>
          <a:lstStyle/>
          <a:p>
            <a:r>
              <a:rPr lang="es-ES_tradnl" sz="1000" dirty="0">
                <a:latin typeface="Calibri" panose="020F0502020204030204" pitchFamily="34" charset="0"/>
                <a:cs typeface="Calibri" panose="020F0502020204030204" pitchFamily="34" charset="0"/>
              </a:rPr>
              <a:t>Los instrumentos emiten su propia señal y el sensor mide lo que se refleja de vuelta.  Tanto el sonar como el radar son ejemplos </a:t>
            </a:r>
          </a:p>
          <a:p>
            <a:r>
              <a:rPr lang="es-ES_tradnl" sz="1000" dirty="0">
                <a:latin typeface="Calibri" panose="020F0502020204030204" pitchFamily="34" charset="0"/>
                <a:cs typeface="Calibri" panose="020F0502020204030204" pitchFamily="34" charset="0"/>
              </a:rPr>
              <a:t>de sensores activos.</a:t>
            </a:r>
          </a:p>
        </p:txBody>
      </p:sp>
    </p:spTree>
    <p:extLst>
      <p:ext uri="{BB962C8B-B14F-4D97-AF65-F5344CB8AC3E}">
        <p14:creationId xmlns:p14="http://schemas.microsoft.com/office/powerpoint/2010/main" val="82342781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ET" id="{BA05CCD1-3523-0D48-9ADD-9603D9C9F698}" vid="{84C97764-3CC0-DE47-A4EB-C4D0B64616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ARSET</Template>
  <TotalTime>17977</TotalTime>
  <Words>4311</Words>
  <Application>Microsoft Office PowerPoint</Application>
  <PresentationFormat>Custom</PresentationFormat>
  <Paragraphs>592</Paragraphs>
  <Slides>58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SimSun-ExtB</vt:lpstr>
      <vt:lpstr>Arial</vt:lpstr>
      <vt:lpstr>Arial Narrow</vt:lpstr>
      <vt:lpstr>Arial Rounded MT Std</vt:lpstr>
      <vt:lpstr>Calibri</vt:lpstr>
      <vt:lpstr>Century Gothic</vt:lpstr>
      <vt:lpstr>ARSET</vt:lpstr>
      <vt:lpstr>Visión General de la Misión GPM</vt:lpstr>
      <vt:lpstr>Objetivos de Aprendizaje</vt:lpstr>
      <vt:lpstr>Esquema de la Presentación</vt:lpstr>
      <vt:lpstr>La Teledetección de Precipitaciones</vt:lpstr>
      <vt:lpstr>Bandas Espectrales Utilizadas en la Teledetección de Precipitaciones</vt:lpstr>
      <vt:lpstr>La Teledetección de Precipitaciones</vt:lpstr>
      <vt:lpstr>La Teledetección de Precipitaciones</vt:lpstr>
      <vt:lpstr>La Teledetección de Precipitaciones</vt:lpstr>
      <vt:lpstr>La Teledetección de Precipitaciones</vt:lpstr>
      <vt:lpstr>Misiones y Datos de Precipitaciones de la NASA</vt:lpstr>
      <vt:lpstr>GPM y TRMM</vt:lpstr>
      <vt:lpstr>TRMM- Sensores</vt:lpstr>
      <vt:lpstr>TRMM- Sensores</vt:lpstr>
      <vt:lpstr>TRMM Microwave Imager (TMI)</vt:lpstr>
      <vt:lpstr>TRMM Microwave Imager (TMI)</vt:lpstr>
      <vt:lpstr>Precipitation Radar (PR)</vt:lpstr>
      <vt:lpstr>GPM- Satélite y sensores</vt:lpstr>
      <vt:lpstr>GPM Microwave Imager (GMI)</vt:lpstr>
      <vt:lpstr>GPM Microwave Imager (GMI)</vt:lpstr>
      <vt:lpstr>Dual Precipitation Radar (DPR)</vt:lpstr>
      <vt:lpstr>Comparación- TRMM con GPM</vt:lpstr>
      <vt:lpstr>Importancia de Productos de Datos TRMM</vt:lpstr>
      <vt:lpstr>Algoritmos de Precipitaciones para TRMM y GPM</vt:lpstr>
      <vt:lpstr>Resumen de Productos de Precipitaciones TRMM Nivel-2</vt:lpstr>
      <vt:lpstr>Resumen de Productos de Precipitaciones TRMM Nivel 3</vt:lpstr>
      <vt:lpstr>Resumen de Productos de Precipitaciones GPM Nivel 2</vt:lpstr>
      <vt:lpstr>Resumen de Productos de Precipitaciones GPM Nivel-3</vt:lpstr>
      <vt:lpstr>Algoritmos Multi-Satelitales para TRMM y GPM</vt:lpstr>
      <vt:lpstr>TRMM Multi-satellite Precipitation Analysis (TMPA)</vt:lpstr>
      <vt:lpstr>Integrated Multi-satellitE Retrievals for GPM (IMERG)</vt:lpstr>
      <vt:lpstr>Integrated Multi-satellitE Retrievals for GPM (IMERG)</vt:lpstr>
      <vt:lpstr>TMPA e IMERG</vt:lpstr>
      <vt:lpstr>Convenio de Tipos de Datos TRMM y GPM</vt:lpstr>
      <vt:lpstr>Nomenclatura de Archivos GPM</vt:lpstr>
      <vt:lpstr>Compromisos entre Productos de Datos de Precipitaciones  Nivel 2 y Nivel 3</vt:lpstr>
      <vt:lpstr>Acceso y Visualización de Datos TRMM y GPM</vt:lpstr>
      <vt:lpstr>Herramientas de Acceso a Datos de Precipitationes</vt:lpstr>
      <vt:lpstr>Página “Precipitation Measurement Missions”</vt:lpstr>
      <vt:lpstr>Precipitation Measurement Missions: Acceso a Datos</vt:lpstr>
      <vt:lpstr>Precipitation Measurement Missions: Fuentes de Datos</vt:lpstr>
      <vt:lpstr>PPS y STORM http://storm.pps.eosdis.nasa.gov/storm </vt:lpstr>
      <vt:lpstr>Precipitation Processing System: STORM (Sistema de Procesamiento de Precipitaciones)</vt:lpstr>
      <vt:lpstr>Giovanni http://giovanni.gsfc.nasa.gov/ </vt:lpstr>
      <vt:lpstr>PowerPoint Presentation</vt:lpstr>
      <vt:lpstr>Demostración: Visualización de Datos</vt:lpstr>
      <vt:lpstr>Demostración de STORM y Giovanni</vt:lpstr>
      <vt:lpstr>Preguntas para Discusión</vt:lpstr>
      <vt:lpstr>El siguiente paso   Ejercicio Práctico: Acceso y Análisis de Datos de Precipitaciones</vt:lpstr>
      <vt:lpstr>Diapositivas Extras: Validación de Datos GPM De https://pmm.nasa.gov/training </vt:lpstr>
      <vt:lpstr>Validación de Productos de Datos GPM</vt:lpstr>
      <vt:lpstr>Validación de Productos de Datos GPM</vt:lpstr>
      <vt:lpstr>Comparación de Productos de Datos GPM y TRMM Nivel-2</vt:lpstr>
      <vt:lpstr>Comparación de Productos de Datos GPM y TRMM Nivel-2</vt:lpstr>
      <vt:lpstr>Validación – Producto de 3 horas, 0.25° IMERG, 3B42, MRMS para el 15 de junio de 2014</vt:lpstr>
      <vt:lpstr>Validation – Producto de 3 hras, CONUS-avg. IMERG, 3B42, MRMS para abril – juilio de 2014</vt:lpstr>
      <vt:lpstr>Validación – Nieve en IMERG, NWS WSR88D, 12 de marzo de 2014</vt:lpstr>
      <vt:lpstr>Validación – Supercélulas en IMERG, NWS WSR88D, 22 de julio de 2014</vt:lpstr>
      <vt:lpstr>Validación – IERG Diario IERG y Cuadrícula de Fina Escala Pocomoke, Abril-Agosto de 2014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ARSET Slides</dc:title>
  <dc:creator>Elizabeth Hook</dc:creator>
  <cp:lastModifiedBy>Oddo, Perry C (GSFC-617.0)[SCIENCE SYSTEMS AND APPLICATIONS INC]</cp:lastModifiedBy>
  <cp:revision>610</cp:revision>
  <dcterms:created xsi:type="dcterms:W3CDTF">2016-01-25T16:50:10Z</dcterms:created>
  <dcterms:modified xsi:type="dcterms:W3CDTF">2022-10-26T19:30:27Z</dcterms:modified>
</cp:coreProperties>
</file>